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</p:sldMasterIdLst>
  <p:notesMasterIdLst>
    <p:notesMasterId r:id="rId35"/>
  </p:notesMasterIdLst>
  <p:handoutMasterIdLst>
    <p:handoutMasterId r:id="rId36"/>
  </p:handoutMasterIdLst>
  <p:sldIdLst>
    <p:sldId id="256" r:id="rId2"/>
    <p:sldId id="305" r:id="rId3"/>
    <p:sldId id="266" r:id="rId4"/>
    <p:sldId id="306" r:id="rId5"/>
    <p:sldId id="348" r:id="rId6"/>
    <p:sldId id="287" r:id="rId7"/>
    <p:sldId id="345" r:id="rId8"/>
    <p:sldId id="261" r:id="rId9"/>
    <p:sldId id="269" r:id="rId10"/>
    <p:sldId id="275" r:id="rId11"/>
    <p:sldId id="371" r:id="rId12"/>
    <p:sldId id="373" r:id="rId13"/>
    <p:sldId id="374" r:id="rId14"/>
    <p:sldId id="307" r:id="rId15"/>
    <p:sldId id="278" r:id="rId16"/>
    <p:sldId id="376" r:id="rId17"/>
    <p:sldId id="375" r:id="rId18"/>
    <p:sldId id="351" r:id="rId19"/>
    <p:sldId id="377" r:id="rId20"/>
    <p:sldId id="378" r:id="rId21"/>
    <p:sldId id="379" r:id="rId22"/>
    <p:sldId id="380" r:id="rId23"/>
    <p:sldId id="381" r:id="rId24"/>
    <p:sldId id="383" r:id="rId25"/>
    <p:sldId id="384" r:id="rId26"/>
    <p:sldId id="385" r:id="rId27"/>
    <p:sldId id="387" r:id="rId28"/>
    <p:sldId id="388" r:id="rId29"/>
    <p:sldId id="389" r:id="rId30"/>
    <p:sldId id="390" r:id="rId31"/>
    <p:sldId id="288" r:id="rId32"/>
    <p:sldId id="330" r:id="rId33"/>
    <p:sldId id="286" r:id="rId34"/>
  </p:sldIdLst>
  <p:sldSz cx="9144000" cy="5143500" type="screen16x9"/>
  <p:notesSz cx="6858000" cy="9144000"/>
  <p:embeddedFontLst>
    <p:embeddedFont>
      <p:font typeface="Cambria Math" panose="02040503050406030204" pitchFamily="18" charset="0"/>
      <p:regular r:id="rId37"/>
    </p:embeddedFont>
    <p:embeddedFont>
      <p:font typeface="Montserrat" panose="00000500000000000000" pitchFamily="50" charset="0"/>
      <p:regular r:id="rId38"/>
      <p:bold r:id="rId39"/>
      <p:italic r:id="rId40"/>
      <p:boldItalic r:id="rId41"/>
    </p:embeddedFont>
    <p:embeddedFont>
      <p:font typeface="Montserrat ExtraBold" panose="00000900000000000000" pitchFamily="50" charset="0"/>
      <p:bold r:id="rId42"/>
      <p:boldItalic r:id="rId43"/>
    </p:embeddedFont>
    <p:embeddedFont>
      <p:font typeface="Montserrat ExtraLight" panose="00000300000000000000" pitchFamily="2" charset="0"/>
      <p:regular r:id="rId44"/>
      <p:bold r:id="rId45"/>
      <p:italic r:id="rId46"/>
      <p:boldItalic r:id="rId47"/>
    </p:embeddedFont>
    <p:embeddedFont>
      <p:font typeface="Montserrat Medium" panose="00000600000000000000" pitchFamily="2" charset="0"/>
      <p:regular r:id="rId48"/>
      <p:bold r:id="rId49"/>
      <p:italic r:id="rId50"/>
      <p:boldItalic r:id="rId5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enoit" initials="B" lastIdx="1" clrIdx="0">
    <p:extLst>
      <p:ext uri="{19B8F6BF-5375-455C-9EA6-DF929625EA0E}">
        <p15:presenceInfo xmlns:p15="http://schemas.microsoft.com/office/powerpoint/2012/main" userId="Benoit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C2927"/>
    <a:srgbClr val="217EBD"/>
    <a:srgbClr val="2B9A2C"/>
    <a:srgbClr val="FF83D4"/>
    <a:srgbClr val="945A4C"/>
    <a:srgbClr val="7D5BA8"/>
    <a:srgbClr val="FF880B"/>
    <a:srgbClr val="001633"/>
    <a:srgbClr val="FFFFFF"/>
    <a:srgbClr val="8C56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AEDF8A7-AB62-460D-897A-7BCB2BE43AE5}">
  <a:tblStyle styleId="{FAEDF8A7-AB62-460D-897A-7BCB2BE43AE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22" autoAdjust="0"/>
    <p:restoredTop sz="94660"/>
  </p:normalViewPr>
  <p:slideViewPr>
    <p:cSldViewPr snapToGrid="0">
      <p:cViewPr varScale="1">
        <p:scale>
          <a:sx n="144" d="100"/>
          <a:sy n="144" d="100"/>
        </p:scale>
        <p:origin x="552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6.fntdata"/><Relationship Id="rId47" Type="http://schemas.openxmlformats.org/officeDocument/2006/relationships/font" Target="fonts/font11.fntdata"/><Relationship Id="rId50" Type="http://schemas.openxmlformats.org/officeDocument/2006/relationships/font" Target="fonts/font14.fntdata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font" Target="fonts/font9.fntdata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8.fntdata"/><Relationship Id="rId52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7.fntdata"/><Relationship Id="rId48" Type="http://schemas.openxmlformats.org/officeDocument/2006/relationships/font" Target="fonts/font12.fntdata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15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46" Type="http://schemas.openxmlformats.org/officeDocument/2006/relationships/font" Target="fonts/font10.fntdata"/><Relationship Id="rId20" Type="http://schemas.openxmlformats.org/officeDocument/2006/relationships/slide" Target="slides/slide19.xml"/><Relationship Id="rId41" Type="http://schemas.openxmlformats.org/officeDocument/2006/relationships/font" Target="fonts/font5.fntdata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49" Type="http://schemas.openxmlformats.org/officeDocument/2006/relationships/font" Target="fonts/font13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6BF360B0-F2B8-43FB-B236-7454621E7CB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4A0E517A-0D03-4A12-9E8A-B6C1E905F63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943979-81F2-4599-A7B5-387BEF916214}" type="datetimeFigureOut">
              <a:rPr lang="fr-FR" smtClean="0"/>
              <a:t>17/11/2021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EFF1246-A6FB-4A78-9A6A-1E0159471A4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7F1EAF1-426F-4877-A98C-F20B5E2E8D1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64860B-DDB7-45C7-9CAF-723ACDD37C3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4320149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hdr="0" ft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0" name="Google Shape;1990;g7f9262ee2f_0_263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1" name="Google Shape;1991;g7f9262ee2f_0_263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09677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0" name="Google Shape;1990;g7f9262ee2f_0_263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1" name="Google Shape;1991;g7f9262ee2f_0_263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29785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0" name="Google Shape;1990;g7f9262ee2f_0_263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1" name="Google Shape;1991;g7f9262ee2f_0_263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91971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f9262ee2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f9262ee2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640667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Google Shape;2049;g7f9262ee2f_0_263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0" name="Google Shape;2050;g7f9262ee2f_0_263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0" name="Google Shape;1990;g7f9262ee2f_0_263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1" name="Google Shape;1991;g7f9262ee2f_0_263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50473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7f9262ee2f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7f9262ee2f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724635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f9262ee2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f9262ee2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16252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Google Shape;2049;g7f9262ee2f_0_263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0" name="Google Shape;2050;g7f9262ee2f_0_263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89509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Google Shape;2049;g7f9262ee2f_0_263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0" name="Google Shape;2050;g7f9262ee2f_0_263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156822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7f9262ee2f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7f9262ee2f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0" name="Google Shape;1990;g7f9262ee2f_0_263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1" name="Google Shape;1991;g7f9262ee2f_0_263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894477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0" name="Google Shape;1990;g7f9262ee2f_0_263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1" name="Google Shape;1991;g7f9262ee2f_0_263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462281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0" name="Google Shape;1990;g7f9262ee2f_0_263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1" name="Google Shape;1991;g7f9262ee2f_0_263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964715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0" name="Google Shape;1990;g7f9262ee2f_0_263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1" name="Google Shape;1991;g7f9262ee2f_0_263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527958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0" name="Google Shape;1990;g7f9262ee2f_0_263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1" name="Google Shape;1991;g7f9262ee2f_0_263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230829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0" name="Google Shape;1990;g7f9262ee2f_0_263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1" name="Google Shape;1991;g7f9262ee2f_0_263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970844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0" name="Google Shape;1990;g7f9262ee2f_0_263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1" name="Google Shape;1991;g7f9262ee2f_0_263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6387998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0" name="Google Shape;1990;g7f9262ee2f_0_263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1" name="Google Shape;1991;g7f9262ee2f_0_263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829701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7f9262ee2f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7f9262ee2f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718955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7f9262ee2f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7f9262ee2f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109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f9262ee2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f9262ee2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411494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7" name="Google Shape;2187;g7f9262ee2f_0_262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8" name="Google Shape;2188;g7f9262ee2f_0_262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6" name="Google Shape;2156;g7f9262ee2f_0_26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7" name="Google Shape;2157;g7f9262ee2f_0_26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7290233416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7290233416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45609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6" name="Google Shape;2176;g7f9262ee2f_0_262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7" name="Google Shape;2177;g7f9262ee2f_0_262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7f9262ee2f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7f9262ee2f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49220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f9262ee2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f9262ee2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7f9262ee2f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7f9262ee2f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0" name="Google Shape;1990;g7f9262ee2f_0_263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1" name="Google Shape;1991;g7f9262ee2f_0_263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 dpi="0" rotWithShape="1">
          <a:blip r:embed="rId2">
            <a:alphaModFix/>
            <a:lum/>
          </a:blip>
          <a:srcRect/>
          <a:stretch>
            <a:fillRect l="-200"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175900" y="1438850"/>
            <a:ext cx="4792200" cy="11559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03158F7C-EBDF-48F5-8CCF-7F251A075D9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biLevel thresh="25000"/>
          </a:blip>
          <a:srcRect l="2458" t="24946" r="4916" b="22744"/>
          <a:stretch/>
        </p:blipFill>
        <p:spPr>
          <a:xfrm>
            <a:off x="2237850" y="360000"/>
            <a:ext cx="4668300" cy="659102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E7BAABAA-6C64-4067-8858-457EBC8EAA2B}"/>
              </a:ext>
            </a:extLst>
          </p:cNvPr>
          <p:cNvSpPr txBox="1"/>
          <p:nvPr userDrawn="1"/>
        </p:nvSpPr>
        <p:spPr>
          <a:xfrm>
            <a:off x="2044200" y="4769048"/>
            <a:ext cx="2627792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  <a:latin typeface="Montserrat ExtraBold" panose="00000900000000000000" pitchFamily="50" charset="0"/>
              </a:rPr>
              <a:t>Elève : Benoit ANTIGNY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AC36E9B1-7654-44B3-A2F7-66447A72250F}"/>
              </a:ext>
            </a:extLst>
          </p:cNvPr>
          <p:cNvSpPr txBox="1"/>
          <p:nvPr userDrawn="1"/>
        </p:nvSpPr>
        <p:spPr>
          <a:xfrm>
            <a:off x="4472009" y="4769048"/>
            <a:ext cx="2627791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  <a:latin typeface="Montserrat ExtraBold" panose="00000900000000000000" pitchFamily="50" charset="0"/>
              </a:rPr>
              <a:t>Mentor : Zied JEMAI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06B4CF1-55DC-4347-A78E-B5BE5BA23DC1}"/>
              </a:ext>
            </a:extLst>
          </p:cNvPr>
          <p:cNvSpPr/>
          <p:nvPr userDrawn="1"/>
        </p:nvSpPr>
        <p:spPr>
          <a:xfrm>
            <a:off x="8584163" y="4769048"/>
            <a:ext cx="559837" cy="374452"/>
          </a:xfrm>
          <a:prstGeom prst="rect">
            <a:avLst/>
          </a:prstGeom>
          <a:solidFill>
            <a:srgbClr val="0016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hree Columns ">
  <p:cSld name="Title + Three Columns 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8"/>
          <p:cNvSpPr txBox="1">
            <a:spLocks noGrp="1"/>
          </p:cNvSpPr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8" name="Google Shape;68;p18"/>
          <p:cNvSpPr txBox="1">
            <a:spLocks noGrp="1"/>
          </p:cNvSpPr>
          <p:nvPr>
            <p:ph type="subTitle" idx="1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18"/>
          <p:cNvSpPr txBox="1">
            <a:spLocks noGrp="1"/>
          </p:cNvSpPr>
          <p:nvPr>
            <p:ph type="title" idx="2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0" name="Google Shape;70;p18"/>
          <p:cNvSpPr txBox="1">
            <a:spLocks noGrp="1"/>
          </p:cNvSpPr>
          <p:nvPr>
            <p:ph type="subTitle" idx="3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18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title" idx="5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3" name="Google Shape;73;p18"/>
          <p:cNvSpPr txBox="1">
            <a:spLocks noGrp="1"/>
          </p:cNvSpPr>
          <p:nvPr>
            <p:ph type="subTitle" idx="6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882113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 1">
  <p:cSld name="Title + Bullet points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0" name="Google Shape;150;p34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728651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117561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Ref idx="1001">
        <a:schemeClr val="bg1"/>
      </p:bgRef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3"/>
          <p:cNvSpPr txBox="1">
            <a:spLocks noGrp="1"/>
          </p:cNvSpPr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6" name="Google Shape;146;p33"/>
          <p:cNvSpPr txBox="1">
            <a:spLocks noGrp="1"/>
          </p:cNvSpPr>
          <p:nvPr>
            <p:ph type="subTitle" idx="1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47" name="Google Shape;147;p33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sz="1000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endParaRPr sz="1000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bg>
      <p:bgPr>
        <a:blipFill dpi="0" rotWithShape="1">
          <a:blip r:embed="rId2">
            <a:alphaModFix/>
            <a:lum/>
          </a:blip>
          <a:srcRect/>
          <a:stretch>
            <a:fillRect l="-200"/>
          </a:stretch>
        </a:blip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>
            <a:spLocks noGrp="1"/>
          </p:cNvSpPr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7"/>
          <p:cNvSpPr txBox="1">
            <a:spLocks noGrp="1"/>
          </p:cNvSpPr>
          <p:nvPr>
            <p:ph type="body" idx="1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marL="914400" lvl="1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marL="1371600" lvl="2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marL="1828800" lvl="3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marL="2286000" lvl="4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marL="2743200" lvl="5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marL="3200400" lvl="6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marL="3657600" lvl="7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marL="4114800" lvl="8" indent="-3302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337938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effectLst>
            <a:outerShdw blurRad="114300" dist="28575" dir="6360000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839025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6"/>
          <p:cNvSpPr txBox="1">
            <a:spLocks noGrp="1"/>
          </p:cNvSpPr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16"/>
          <p:cNvSpPr txBox="1">
            <a:spLocks noGrp="1"/>
          </p:cNvSpPr>
          <p:nvPr>
            <p:ph type="subTitle" idx="1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586499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list">
  <p:cSld name="Title + lis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5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3" name="Google Shape;153;p35"/>
          <p:cNvSpPr txBox="1">
            <a:spLocks noGrp="1"/>
          </p:cNvSpPr>
          <p:nvPr>
            <p:ph type="body" idx="1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01769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0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766263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Lists">
  <p:cSld name="Title + Two List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7" name="Google Shape;87;p24"/>
          <p:cNvSpPr txBox="1">
            <a:spLocks noGrp="1"/>
          </p:cNvSpPr>
          <p:nvPr>
            <p:ph type="body" idx="1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8" name="Google Shape;88;p24"/>
          <p:cNvSpPr txBox="1">
            <a:spLocks noGrp="1"/>
          </p:cNvSpPr>
          <p:nvPr>
            <p:ph type="body" idx="2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24"/>
          <p:cNvSpPr txBox="1">
            <a:spLocks noGrp="1"/>
          </p:cNvSpPr>
          <p:nvPr>
            <p:ph type="title" idx="3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24"/>
          <p:cNvSpPr txBox="1">
            <a:spLocks noGrp="1"/>
          </p:cNvSpPr>
          <p:nvPr>
            <p:ph type="title" idx="4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711065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341E94B3-0D99-4A7F-A787-C05857EA472A}"/>
              </a:ext>
            </a:extLst>
          </p:cNvPr>
          <p:cNvSpPr txBox="1"/>
          <p:nvPr userDrawn="1"/>
        </p:nvSpPr>
        <p:spPr>
          <a:xfrm>
            <a:off x="8596604" y="4773523"/>
            <a:ext cx="5473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4E9ACC15-473A-44DB-95E4-66E6413A500A}" type="slidenum">
              <a:rPr lang="fr-FR" smtClean="0">
                <a:solidFill>
                  <a:schemeClr val="bg1"/>
                </a:solidFill>
                <a:latin typeface="Montserrat ExtraBold" panose="00000900000000000000" pitchFamily="50" charset="0"/>
              </a:rPr>
              <a:pPr algn="r"/>
              <a:t>‹N°›</a:t>
            </a:fld>
            <a:endParaRPr lang="fr-FR" dirty="0">
              <a:solidFill>
                <a:schemeClr val="bg1"/>
              </a:solidFill>
              <a:latin typeface="Montserrat ExtraBold" panose="00000900000000000000" pitchFamily="50" charset="0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8" r:id="rId2"/>
    <p:sldLayoutId id="2147483679" r:id="rId3"/>
    <p:sldLayoutId id="2147483685" r:id="rId4"/>
    <p:sldLayoutId id="2147483686" r:id="rId5"/>
    <p:sldLayoutId id="2147483690" r:id="rId6"/>
    <p:sldLayoutId id="2147483691" r:id="rId7"/>
    <p:sldLayoutId id="2147483693" r:id="rId8"/>
    <p:sldLayoutId id="2147483695" r:id="rId9"/>
    <p:sldLayoutId id="2147483696" r:id="rId10"/>
    <p:sldLayoutId id="2147483697" r:id="rId11"/>
    <p:sldLayoutId id="2147483698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8"/>
          <p:cNvSpPr txBox="1">
            <a:spLocks noGrp="1"/>
          </p:cNvSpPr>
          <p:nvPr>
            <p:ph type="ctrTitle"/>
          </p:nvPr>
        </p:nvSpPr>
        <p:spPr>
          <a:xfrm>
            <a:off x="2175900" y="1277650"/>
            <a:ext cx="4792200" cy="1260000"/>
          </a:xfrm>
          <a:prstGeom prst="rect">
            <a:avLst/>
          </a:prstGeom>
          <a:effectLst>
            <a:outerShdw blurRad="142875" dist="19050" dir="87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Parcours</a:t>
            </a:r>
            <a:br>
              <a:rPr lang="en" dirty="0"/>
            </a:br>
            <a:r>
              <a:rPr lang="en" dirty="0"/>
              <a:t>Data Analyst</a:t>
            </a:r>
            <a:endParaRPr dirty="0"/>
          </a:p>
        </p:txBody>
      </p:sp>
      <p:sp>
        <p:nvSpPr>
          <p:cNvPr id="163" name="Google Shape;163;p38"/>
          <p:cNvSpPr txBox="1">
            <a:spLocks noGrp="1"/>
          </p:cNvSpPr>
          <p:nvPr>
            <p:ph type="subTitle" idx="1"/>
          </p:nvPr>
        </p:nvSpPr>
        <p:spPr>
          <a:xfrm>
            <a:off x="2044200" y="3857050"/>
            <a:ext cx="50556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Date : 17/11/2021</a:t>
            </a:r>
            <a:endParaRPr sz="2000" dirty="0"/>
          </a:p>
        </p:txBody>
      </p:sp>
      <p:sp>
        <p:nvSpPr>
          <p:cNvPr id="164" name="Google Shape;164;p38"/>
          <p:cNvSpPr txBox="1">
            <a:spLocks noGrp="1"/>
          </p:cNvSpPr>
          <p:nvPr>
            <p:ph type="ctrTitle"/>
          </p:nvPr>
        </p:nvSpPr>
        <p:spPr>
          <a:xfrm>
            <a:off x="2237850" y="2614850"/>
            <a:ext cx="4668300" cy="1113425"/>
          </a:xfrm>
          <a:prstGeom prst="rect">
            <a:avLst/>
          </a:prstGeom>
          <a:effectLst>
            <a:outerShdw blurRad="100013" dist="19050" dir="84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b="0" dirty="0">
                <a:latin typeface="Montserrat ExtraLight"/>
                <a:ea typeface="Montserrat ExtraLight"/>
                <a:cs typeface="Montserrat ExtraLight"/>
                <a:sym typeface="Montserrat ExtraLight"/>
              </a:rPr>
              <a:t>Soutenance Projet 9 :</a:t>
            </a:r>
            <a:br>
              <a:rPr lang="fr-FR" sz="2400" b="0" dirty="0">
                <a:latin typeface="Montserrat ExtraLight"/>
                <a:ea typeface="Montserrat ExtraLight"/>
                <a:cs typeface="Montserrat ExtraLight"/>
                <a:sym typeface="Montserrat ExtraLight"/>
              </a:rPr>
            </a:br>
            <a:r>
              <a:rPr lang="fr-FR" sz="2400" b="0" dirty="0">
                <a:latin typeface="Montserrat ExtraLight"/>
                <a:ea typeface="Montserrat ExtraLight"/>
                <a:cs typeface="Montserrat ExtraLight"/>
                <a:sym typeface="Montserrat ExtraLight"/>
              </a:rPr>
              <a:t>Prédisez la demande en électricité</a:t>
            </a:r>
            <a:endParaRPr sz="2400" b="0" dirty="0"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cxnSp>
        <p:nvCxnSpPr>
          <p:cNvPr id="165" name="Google Shape;165;p38"/>
          <p:cNvCxnSpPr>
            <a:cxnSpLocks/>
          </p:cNvCxnSpPr>
          <p:nvPr/>
        </p:nvCxnSpPr>
        <p:spPr>
          <a:xfrm>
            <a:off x="3190500" y="2571750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3" name="Image 2" descr="Une image contenant texte&#10;&#10;Description générée automatiquement">
            <a:extLst>
              <a:ext uri="{FF2B5EF4-FFF2-40B4-BE49-F238E27FC236}">
                <a16:creationId xmlns:a16="http://schemas.microsoft.com/office/drawing/2014/main" id="{156E1EEA-8B52-4A98-88E1-1CFE875DF16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biLevel thresh="25000"/>
          </a:blip>
          <a:srcRect l="2458" t="24946" r="4916" b="22744"/>
          <a:stretch/>
        </p:blipFill>
        <p:spPr>
          <a:xfrm>
            <a:off x="2237850" y="360000"/>
            <a:ext cx="4668300" cy="65910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3" name="Google Shape;1993;p57"/>
          <p:cNvSpPr txBox="1">
            <a:spLocks noGrp="1"/>
          </p:cNvSpPr>
          <p:nvPr>
            <p:ph type="title"/>
          </p:nvPr>
        </p:nvSpPr>
        <p:spPr>
          <a:xfrm>
            <a:off x="938499" y="445025"/>
            <a:ext cx="5879743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Modèle de régression</a:t>
            </a:r>
            <a:endParaRPr dirty="0"/>
          </a:p>
        </p:txBody>
      </p:sp>
      <p:cxnSp>
        <p:nvCxnSpPr>
          <p:cNvPr id="1998" name="Google Shape;1998;p57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3" name="Image 2">
            <a:extLst>
              <a:ext uri="{FF2B5EF4-FFF2-40B4-BE49-F238E27FC236}">
                <a16:creationId xmlns:a16="http://schemas.microsoft.com/office/drawing/2014/main" id="{A1A1AE2F-5616-4D62-A97D-4B2F2BAF42E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31343" y="1194427"/>
            <a:ext cx="3633501" cy="2699171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2952CA53-C3C8-45B3-A009-1A63AAA53A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6220" y="1194427"/>
            <a:ext cx="3633501" cy="269917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25D9C8DA-C1E5-431E-9F9A-717188D2A193}"/>
                  </a:ext>
                </a:extLst>
              </p:cNvPr>
              <p:cNvSpPr txBox="1"/>
              <p:nvPr/>
            </p:nvSpPr>
            <p:spPr>
              <a:xfrm>
                <a:off x="1283637" y="3990814"/>
                <a:ext cx="2728913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fr-F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=0.95</m:t>
                      </m:r>
                    </m:oMath>
                    <m:oMath xmlns:m="http://schemas.openxmlformats.org/officeDocument/2006/math">
                      <m:r>
                        <a:rPr lang="fr-F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fr-F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=52.04</m:t>
                      </m:r>
                    </m:oMath>
                    <m:oMath xmlns:m="http://schemas.openxmlformats.org/officeDocument/2006/math">
                      <m:r>
                        <a:rPr lang="fr-F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fr-F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=31465.59</m:t>
                      </m:r>
                    </m:oMath>
                  </m:oMathPara>
                </a14:m>
                <a:endParaRPr lang="fr-FR" dirty="0">
                  <a:solidFill>
                    <a:schemeClr val="bg1"/>
                  </a:solidFill>
                  <a:latin typeface="Montserrat" panose="00000500000000000000" pitchFamily="50" charset="0"/>
                </a:endParaRPr>
              </a:p>
            </p:txBody>
          </p:sp>
        </mc:Choice>
        <mc:Fallback xmlns="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25D9C8DA-C1E5-431E-9F9A-717188D2A1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3637" y="3990814"/>
                <a:ext cx="2728913" cy="73866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ZoneTexte 16">
            <a:extLst>
              <a:ext uri="{FF2B5EF4-FFF2-40B4-BE49-F238E27FC236}">
                <a16:creationId xmlns:a16="http://schemas.microsoft.com/office/drawing/2014/main" id="{18BB5391-3153-4097-82DC-C76359AA5880}"/>
              </a:ext>
            </a:extLst>
          </p:cNvPr>
          <p:cNvSpPr txBox="1"/>
          <p:nvPr/>
        </p:nvSpPr>
        <p:spPr>
          <a:xfrm>
            <a:off x="5288514" y="4098536"/>
            <a:ext cx="27289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  <a:latin typeface="Montserrat" panose="00000500000000000000" pitchFamily="50" charset="0"/>
              </a:rPr>
              <a:t>Test Shapiro : OK</a:t>
            </a:r>
            <a:br>
              <a:rPr lang="fr-FR" dirty="0">
                <a:solidFill>
                  <a:schemeClr val="bg1"/>
                </a:solidFill>
                <a:latin typeface="Montserrat" panose="00000500000000000000" pitchFamily="50" charset="0"/>
              </a:rPr>
            </a:br>
            <a:r>
              <a:rPr lang="fr-FR" dirty="0">
                <a:solidFill>
                  <a:schemeClr val="bg1"/>
                </a:solidFill>
                <a:latin typeface="Montserrat" panose="00000500000000000000" pitchFamily="50" charset="0"/>
              </a:rPr>
              <a:t>Test KS :           OK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3" name="Google Shape;1993;p57"/>
          <p:cNvSpPr txBox="1">
            <a:spLocks noGrp="1"/>
          </p:cNvSpPr>
          <p:nvPr>
            <p:ph type="title"/>
          </p:nvPr>
        </p:nvSpPr>
        <p:spPr>
          <a:xfrm>
            <a:off x="938499" y="445025"/>
            <a:ext cx="5879743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Application de la correction</a:t>
            </a:r>
            <a:endParaRPr dirty="0"/>
          </a:p>
        </p:txBody>
      </p:sp>
      <p:cxnSp>
        <p:nvCxnSpPr>
          <p:cNvPr id="1998" name="Google Shape;1998;p57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4" name="Image 3">
            <a:extLst>
              <a:ext uri="{FF2B5EF4-FFF2-40B4-BE49-F238E27FC236}">
                <a16:creationId xmlns:a16="http://schemas.microsoft.com/office/drawing/2014/main" id="{29ED6315-1B54-47E0-ADEC-956675B32E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122" y="1117961"/>
            <a:ext cx="7193756" cy="480322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002A3904-7B56-43DC-8D22-60A1253B31A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774398" y="1761593"/>
            <a:ext cx="5595204" cy="3306256"/>
          </a:xfrm>
          <a:prstGeom prst="rect">
            <a:avLst/>
          </a:prstGeom>
        </p:spPr>
      </p:pic>
      <p:sp>
        <p:nvSpPr>
          <p:cNvPr id="11" name="Ellipse 10">
            <a:extLst>
              <a:ext uri="{FF2B5EF4-FFF2-40B4-BE49-F238E27FC236}">
                <a16:creationId xmlns:a16="http://schemas.microsoft.com/office/drawing/2014/main" id="{8022514E-FD40-4FB7-8BEC-CE3D1379BB26}"/>
              </a:ext>
            </a:extLst>
          </p:cNvPr>
          <p:cNvSpPr/>
          <p:nvPr/>
        </p:nvSpPr>
        <p:spPr>
          <a:xfrm>
            <a:off x="2724150" y="3749675"/>
            <a:ext cx="180000" cy="23494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00C91D81-2025-4811-AE9E-6EAC3FAE552A}"/>
              </a:ext>
            </a:extLst>
          </p:cNvPr>
          <p:cNvSpPr/>
          <p:nvPr/>
        </p:nvSpPr>
        <p:spPr>
          <a:xfrm>
            <a:off x="3186113" y="3719515"/>
            <a:ext cx="214312" cy="34766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A2B0B1BC-F572-4E2C-BE09-3626392B2FAE}"/>
              </a:ext>
            </a:extLst>
          </p:cNvPr>
          <p:cNvSpPr/>
          <p:nvPr/>
        </p:nvSpPr>
        <p:spPr>
          <a:xfrm>
            <a:off x="3664058" y="3795720"/>
            <a:ext cx="214312" cy="34766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13739AC3-81D2-4752-B505-43501C69E3A2}"/>
              </a:ext>
            </a:extLst>
          </p:cNvPr>
          <p:cNvSpPr/>
          <p:nvPr/>
        </p:nvSpPr>
        <p:spPr>
          <a:xfrm>
            <a:off x="4142003" y="3714753"/>
            <a:ext cx="214312" cy="34766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761620F1-872D-4141-9373-EB8E9779EDC5}"/>
              </a:ext>
            </a:extLst>
          </p:cNvPr>
          <p:cNvSpPr/>
          <p:nvPr/>
        </p:nvSpPr>
        <p:spPr>
          <a:xfrm>
            <a:off x="4632864" y="3795720"/>
            <a:ext cx="214312" cy="22982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69832AB4-FE93-404F-807A-FDCECA893CC1}"/>
              </a:ext>
            </a:extLst>
          </p:cNvPr>
          <p:cNvSpPr/>
          <p:nvPr/>
        </p:nvSpPr>
        <p:spPr>
          <a:xfrm>
            <a:off x="5122676" y="3795720"/>
            <a:ext cx="214312" cy="22982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47EEE9C8-A9D3-493C-AA05-6A656C5011A3}"/>
              </a:ext>
            </a:extLst>
          </p:cNvPr>
          <p:cNvSpPr/>
          <p:nvPr/>
        </p:nvSpPr>
        <p:spPr>
          <a:xfrm>
            <a:off x="5612488" y="3749675"/>
            <a:ext cx="214312" cy="2472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C8B1E41B-1D3C-4C3A-A5CC-8CFD193E1218}"/>
              </a:ext>
            </a:extLst>
          </p:cNvPr>
          <p:cNvSpPr/>
          <p:nvPr/>
        </p:nvSpPr>
        <p:spPr>
          <a:xfrm>
            <a:off x="6088011" y="3740149"/>
            <a:ext cx="214312" cy="34766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2279B4DE-DE2C-4A0F-AC2E-E08D9CE40584}"/>
              </a:ext>
            </a:extLst>
          </p:cNvPr>
          <p:cNvSpPr/>
          <p:nvPr/>
        </p:nvSpPr>
        <p:spPr>
          <a:xfrm>
            <a:off x="6592111" y="3862388"/>
            <a:ext cx="200023" cy="23970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Ellipse 23">
            <a:extLst>
              <a:ext uri="{FF2B5EF4-FFF2-40B4-BE49-F238E27FC236}">
                <a16:creationId xmlns:a16="http://schemas.microsoft.com/office/drawing/2014/main" id="{CCACF6F7-E602-4767-9804-2D8F518ED5B0}"/>
              </a:ext>
            </a:extLst>
          </p:cNvPr>
          <p:cNvSpPr/>
          <p:nvPr/>
        </p:nvSpPr>
        <p:spPr>
          <a:xfrm>
            <a:off x="6415088" y="4265407"/>
            <a:ext cx="285749" cy="38199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9AB2DF52-6C0C-4918-A522-A13B9869A229}"/>
              </a:ext>
            </a:extLst>
          </p:cNvPr>
          <p:cNvSpPr txBox="1"/>
          <p:nvPr/>
        </p:nvSpPr>
        <p:spPr>
          <a:xfrm>
            <a:off x="7366731" y="4195356"/>
            <a:ext cx="8628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Montserrat" panose="00000500000000000000" pitchFamily="50" charset="0"/>
              </a:rPr>
              <a:t>« Black Swan »</a:t>
            </a:r>
          </a:p>
        </p:txBody>
      </p:sp>
      <p:cxnSp>
        <p:nvCxnSpPr>
          <p:cNvPr id="26" name="Connecteur droit avec flèche 25">
            <a:extLst>
              <a:ext uri="{FF2B5EF4-FFF2-40B4-BE49-F238E27FC236}">
                <a16:creationId xmlns:a16="http://schemas.microsoft.com/office/drawing/2014/main" id="{BA1B08FA-FD0D-4B85-90ED-DF94880CB2CA}"/>
              </a:ext>
            </a:extLst>
          </p:cNvPr>
          <p:cNvCxnSpPr>
            <a:cxnSpLocks/>
            <a:stCxn id="25" idx="1"/>
            <a:endCxn id="24" idx="6"/>
          </p:cNvCxnSpPr>
          <p:nvPr/>
        </p:nvCxnSpPr>
        <p:spPr>
          <a:xfrm flipH="1" flipV="1">
            <a:off x="6700837" y="4456406"/>
            <a:ext cx="665894" cy="56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6959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5" grpId="0" animBg="1"/>
      <p:bldP spid="15" grpId="1" animBg="1"/>
      <p:bldP spid="16" grpId="0" animBg="1"/>
      <p:bldP spid="16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  <p:bldP spid="24" grpId="0" animBg="1"/>
      <p:bldP spid="2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3" name="Google Shape;1993;p57"/>
          <p:cNvSpPr txBox="1">
            <a:spLocks noGrp="1"/>
          </p:cNvSpPr>
          <p:nvPr>
            <p:ph type="title"/>
          </p:nvPr>
        </p:nvSpPr>
        <p:spPr>
          <a:xfrm>
            <a:off x="938499" y="445025"/>
            <a:ext cx="5879743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Décomposition de la série</a:t>
            </a:r>
            <a:endParaRPr dirty="0"/>
          </a:p>
        </p:txBody>
      </p:sp>
      <p:cxnSp>
        <p:nvCxnSpPr>
          <p:cNvPr id="1998" name="Google Shape;1998;p57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3" name="Image 2">
            <a:extLst>
              <a:ext uri="{FF2B5EF4-FFF2-40B4-BE49-F238E27FC236}">
                <a16:creationId xmlns:a16="http://schemas.microsoft.com/office/drawing/2014/main" id="{AA4EF1AD-1C00-4092-B520-4CB675AA59C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69016" y="1092668"/>
            <a:ext cx="4733244" cy="3765080"/>
          </a:xfrm>
          <a:prstGeom prst="rect">
            <a:avLst/>
          </a:prstGeom>
        </p:spPr>
      </p:pic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A63E4E99-2E08-47D4-9E62-D257C1DAD954}"/>
              </a:ext>
            </a:extLst>
          </p:cNvPr>
          <p:cNvCxnSpPr>
            <a:cxnSpLocks/>
          </p:cNvCxnSpPr>
          <p:nvPr/>
        </p:nvCxnSpPr>
        <p:spPr>
          <a:xfrm>
            <a:off x="1325415" y="2319130"/>
            <a:ext cx="3916019" cy="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Google Shape;9565;p76">
                <a:extLst>
                  <a:ext uri="{FF2B5EF4-FFF2-40B4-BE49-F238E27FC236}">
                    <a16:creationId xmlns:a16="http://schemas.microsoft.com/office/drawing/2014/main" id="{9EFC1023-6946-4FB4-8715-80749C94690D}"/>
                  </a:ext>
                </a:extLst>
              </p:cNvPr>
              <p:cNvSpPr/>
              <p:nvPr/>
            </p:nvSpPr>
            <p:spPr>
              <a:xfrm>
                <a:off x="5837467" y="1954535"/>
                <a:ext cx="2435992" cy="2279535"/>
              </a:xfrm>
              <a:prstGeom prst="flowChartAlternateProcess">
                <a:avLst/>
              </a:prstGeom>
              <a:noFill/>
              <a:ln w="28575" cap="flat" cmpd="sng">
                <a:noFill/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fr-FR" dirty="0">
                    <a:solidFill>
                      <a:schemeClr val="bg1"/>
                    </a:solidFill>
                    <a:latin typeface="Montserrat" panose="00000500000000000000" pitchFamily="50" charset="0"/>
                  </a:rPr>
                  <a:t>- Tendance en baisse à partir de 2019</a:t>
                </a:r>
              </a:p>
              <a:p>
                <a:pPr lvl="0" rtl="0">
                  <a:spcBef>
                    <a:spcPts val="0"/>
                  </a:spcBef>
                  <a:spcAft>
                    <a:spcPts val="600"/>
                  </a:spcAft>
                </a:pPr>
                <a:endParaRPr lang="fr-FR" b="1" dirty="0">
                  <a:solidFill>
                    <a:schemeClr val="bg1"/>
                  </a:solidFill>
                  <a:latin typeface="Montserrat" panose="00000500000000000000" pitchFamily="50" charset="0"/>
                </a:endParaRPr>
              </a:p>
              <a:p>
                <a:pPr lvl="0" rtl="0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fr-FR" dirty="0">
                    <a:solidFill>
                      <a:schemeClr val="bg1"/>
                    </a:solidFill>
                    <a:latin typeface="Montserrat" panose="00000500000000000000" pitchFamily="50" charset="0"/>
                  </a:rPr>
                  <a:t>- Amplitude du motif périodique constante</a:t>
                </a:r>
                <a:br>
                  <a:rPr lang="fr-FR" dirty="0">
                    <a:solidFill>
                      <a:schemeClr val="bg1"/>
                    </a:solidFill>
                    <a:latin typeface="Montserrat" panose="00000500000000000000" pitchFamily="50" charset="0"/>
                  </a:rPr>
                </a:br>
                <a:r>
                  <a:rPr lang="fr-FR" dirty="0">
                    <a:solidFill>
                      <a:schemeClr val="bg1"/>
                    </a:solidFill>
                    <a:latin typeface="Montserrat" panose="00000500000000000000" pitchFamily="50" charset="0"/>
                    <a:sym typeface="Wingdings" panose="05000000000000000000" pitchFamily="2" charset="2"/>
                  </a:rPr>
                  <a:t> Modèle additif :</a:t>
                </a:r>
              </a:p>
              <a:p>
                <a:pPr lvl="0" rtl="0">
                  <a:spcBef>
                    <a:spcPts val="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lang="fr-FR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𝑿</m:t>
                          </m:r>
                        </m:e>
                        <m:sub>
                          <m:r>
                            <a:rPr lang="fr-FR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𝒕</m:t>
                          </m:r>
                        </m:sub>
                      </m:sSub>
                      <m:r>
                        <a:rPr lang="fr-FR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=</m:t>
                      </m:r>
                      <m:sSub>
                        <m:sSubPr>
                          <m:ctrlPr>
                            <a:rPr lang="fr-FR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lang="fr-FR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𝒍</m:t>
                          </m:r>
                        </m:e>
                        <m:sub>
                          <m:r>
                            <a:rPr lang="fr-FR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𝒕</m:t>
                          </m:r>
                        </m:sub>
                      </m:sSub>
                      <m:r>
                        <a:rPr lang="fr-FR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+</m:t>
                      </m:r>
                      <m:sSub>
                        <m:sSubPr>
                          <m:ctrlPr>
                            <a:rPr lang="fr-FR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lang="fr-FR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𝑻</m:t>
                          </m:r>
                        </m:e>
                        <m:sub>
                          <m:r>
                            <a:rPr lang="fr-FR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𝒕</m:t>
                          </m:r>
                        </m:sub>
                      </m:sSub>
                      <m:r>
                        <a:rPr lang="fr-FR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+</m:t>
                      </m:r>
                      <m:sSub>
                        <m:sSubPr>
                          <m:ctrlPr>
                            <a:rPr lang="fr-FR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lang="fr-FR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𝑺</m:t>
                          </m:r>
                        </m:e>
                        <m:sub>
                          <m:r>
                            <a:rPr lang="fr-FR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𝒕</m:t>
                          </m:r>
                        </m:sub>
                      </m:sSub>
                      <m:r>
                        <a:rPr lang="fr-FR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+</m:t>
                      </m:r>
                      <m:sSub>
                        <m:sSubPr>
                          <m:ctrlPr>
                            <a:rPr lang="fr-FR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lang="fr-FR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𝝐</m:t>
                          </m:r>
                        </m:e>
                        <m:sub>
                          <m:r>
                            <a:rPr lang="fr-FR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𝒕</m:t>
                          </m:r>
                        </m:sub>
                      </m:sSub>
                    </m:oMath>
                  </m:oMathPara>
                </a14:m>
                <a:endParaRPr lang="fr-FR" b="1" dirty="0">
                  <a:solidFill>
                    <a:schemeClr val="bg1"/>
                  </a:solidFill>
                  <a:latin typeface="Montserrat" panose="00000500000000000000" pitchFamily="50" charset="0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12" name="Google Shape;9565;p76">
                <a:extLst>
                  <a:ext uri="{FF2B5EF4-FFF2-40B4-BE49-F238E27FC236}">
                    <a16:creationId xmlns:a16="http://schemas.microsoft.com/office/drawing/2014/main" id="{9EFC1023-6946-4FB4-8715-80749C9469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7467" y="1954535"/>
                <a:ext cx="2435992" cy="2279535"/>
              </a:xfrm>
              <a:prstGeom prst="flowChartAlternateProcess">
                <a:avLst/>
              </a:prstGeom>
              <a:blipFill>
                <a:blip r:embed="rId4"/>
                <a:stretch>
                  <a:fillRect/>
                </a:stretch>
              </a:blipFill>
              <a:ln w="28575" cap="flat" cmpd="sng">
                <a:noFill/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Ellipse 13">
            <a:extLst>
              <a:ext uri="{FF2B5EF4-FFF2-40B4-BE49-F238E27FC236}">
                <a16:creationId xmlns:a16="http://schemas.microsoft.com/office/drawing/2014/main" id="{F1BD1EF5-D061-4D0D-9C16-4AD89A686D3C}"/>
              </a:ext>
            </a:extLst>
          </p:cNvPr>
          <p:cNvSpPr/>
          <p:nvPr/>
        </p:nvSpPr>
        <p:spPr>
          <a:xfrm>
            <a:off x="4672627" y="4174439"/>
            <a:ext cx="285749" cy="4975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E0F9F8A3-3003-4563-ADE4-0EA4DA5139CC}"/>
              </a:ext>
            </a:extLst>
          </p:cNvPr>
          <p:cNvSpPr/>
          <p:nvPr/>
        </p:nvSpPr>
        <p:spPr>
          <a:xfrm>
            <a:off x="4666000" y="1353295"/>
            <a:ext cx="285749" cy="4975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3875F1DD-FE49-4AC8-B9DB-2CF51251B9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6010" y="1338526"/>
            <a:ext cx="2678906" cy="484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45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3" name="Google Shape;1993;p57"/>
          <p:cNvSpPr txBox="1">
            <a:spLocks noGrp="1"/>
          </p:cNvSpPr>
          <p:nvPr>
            <p:ph type="title"/>
          </p:nvPr>
        </p:nvSpPr>
        <p:spPr>
          <a:xfrm>
            <a:off x="938499" y="445025"/>
            <a:ext cx="5879743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Série désaisonnalisée</a:t>
            </a:r>
            <a:endParaRPr dirty="0"/>
          </a:p>
        </p:txBody>
      </p:sp>
      <p:cxnSp>
        <p:nvCxnSpPr>
          <p:cNvPr id="1998" name="Google Shape;1998;p57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8" name="Image 7">
            <a:extLst>
              <a:ext uri="{FF2B5EF4-FFF2-40B4-BE49-F238E27FC236}">
                <a16:creationId xmlns:a16="http://schemas.microsoft.com/office/drawing/2014/main" id="{002A3904-7B56-43DC-8D22-60A1253B31A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774398" y="991508"/>
            <a:ext cx="5595202" cy="3306256"/>
          </a:xfrm>
          <a:prstGeom prst="rect">
            <a:avLst/>
          </a:prstGeom>
        </p:spPr>
      </p:pic>
      <p:sp>
        <p:nvSpPr>
          <p:cNvPr id="27" name="Google Shape;9565;p76">
            <a:extLst>
              <a:ext uri="{FF2B5EF4-FFF2-40B4-BE49-F238E27FC236}">
                <a16:creationId xmlns:a16="http://schemas.microsoft.com/office/drawing/2014/main" id="{CC06A2CC-FFB8-4480-AD2D-A07437FEEA19}"/>
              </a:ext>
            </a:extLst>
          </p:cNvPr>
          <p:cNvSpPr/>
          <p:nvPr/>
        </p:nvSpPr>
        <p:spPr>
          <a:xfrm>
            <a:off x="1774398" y="4364024"/>
            <a:ext cx="5595203" cy="433260"/>
          </a:xfrm>
          <a:prstGeom prst="flowChartAlternateProcess">
            <a:avLst/>
          </a:prstGeom>
          <a:noFill/>
          <a:ln w="2857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spcAft>
                <a:spcPts val="1200"/>
              </a:spcAft>
            </a:pPr>
            <a:r>
              <a:rPr lang="fr-FR" b="1" dirty="0">
                <a:solidFill>
                  <a:schemeClr val="bg1"/>
                </a:solidFill>
                <a:latin typeface="Montserrat" panose="00000500000000000000" pitchFamily="50" charset="0"/>
              </a:rPr>
              <a:t>Conservation de la série avec composante saisonnière </a:t>
            </a:r>
            <a:endParaRPr lang="fr-FR" b="1" dirty="0">
              <a:solidFill>
                <a:schemeClr val="bg1"/>
              </a:solidFill>
              <a:latin typeface="Montserrat" panose="00000500000000000000" pitchFamily="50" charset="0"/>
              <a:sym typeface="Wingdings" panose="05000000000000000000" pitchFamily="2" charset="2"/>
            </a:endParaRPr>
          </a:p>
          <a:p>
            <a:pPr lvl="0" rtl="0">
              <a:spcBef>
                <a:spcPts val="0"/>
              </a:spcBef>
              <a:spcAft>
                <a:spcPts val="1200"/>
              </a:spcAft>
            </a:pPr>
            <a:endParaRPr lang="fr-FR" b="1" dirty="0">
              <a:solidFill>
                <a:schemeClr val="bg1"/>
              </a:solidFill>
              <a:latin typeface="Montserrat" panose="00000500000000000000" pitchFamily="50" charset="0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263937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e 2">
            <a:extLst>
              <a:ext uri="{FF2B5EF4-FFF2-40B4-BE49-F238E27FC236}">
                <a16:creationId xmlns:a16="http://schemas.microsoft.com/office/drawing/2014/main" id="{E5D2A534-327C-469A-A303-E544EE9E1670}"/>
              </a:ext>
            </a:extLst>
          </p:cNvPr>
          <p:cNvGrpSpPr/>
          <p:nvPr/>
        </p:nvGrpSpPr>
        <p:grpSpPr>
          <a:xfrm>
            <a:off x="904875" y="3168225"/>
            <a:ext cx="6767513" cy="1075447"/>
            <a:chOff x="1828800" y="1939500"/>
            <a:chExt cx="6767513" cy="1075447"/>
          </a:xfrm>
        </p:grpSpPr>
        <p:sp>
          <p:nvSpPr>
            <p:cNvPr id="7" name="Google Shape;206;p43">
              <a:extLst>
                <a:ext uri="{FF2B5EF4-FFF2-40B4-BE49-F238E27FC236}">
                  <a16:creationId xmlns:a16="http://schemas.microsoft.com/office/drawing/2014/main" id="{D4771D86-C846-471F-8BEF-A85E5D9C9CF9}"/>
                </a:ext>
              </a:extLst>
            </p:cNvPr>
            <p:cNvSpPr txBox="1">
              <a:spLocks/>
            </p:cNvSpPr>
            <p:nvPr/>
          </p:nvSpPr>
          <p:spPr>
            <a:xfrm>
              <a:off x="3419769" y="1939500"/>
              <a:ext cx="5176544" cy="59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600"/>
                <a:buFont typeface="Montserrat ExtraBold"/>
                <a:buNone/>
                <a:defRPr sz="3600" b="0" i="0" u="none" strike="noStrike" cap="none">
                  <a:solidFill>
                    <a:schemeClr val="lt1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600"/>
                <a:buFont typeface="Montserrat"/>
                <a:buNone/>
                <a:defRPr sz="36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600"/>
                <a:buFont typeface="Montserrat"/>
                <a:buNone/>
                <a:defRPr sz="36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600"/>
                <a:buFont typeface="Montserrat"/>
                <a:buNone/>
                <a:defRPr sz="36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600"/>
                <a:buFont typeface="Montserrat"/>
                <a:buNone/>
                <a:defRPr sz="36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600"/>
                <a:buFont typeface="Montserrat"/>
                <a:buNone/>
                <a:defRPr sz="36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600"/>
                <a:buFont typeface="Montserrat"/>
                <a:buNone/>
                <a:defRPr sz="36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600"/>
                <a:buFont typeface="Montserrat"/>
                <a:buNone/>
                <a:defRPr sz="36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600"/>
                <a:buFont typeface="Montserrat"/>
                <a:buNone/>
                <a:defRPr sz="36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9pPr>
            </a:lstStyle>
            <a:p>
              <a:r>
                <a:rPr lang="fr-FR" sz="3200" dirty="0"/>
                <a:t>Lissage exponentiel</a:t>
              </a:r>
            </a:p>
          </p:txBody>
        </p:sp>
        <p:sp>
          <p:nvSpPr>
            <p:cNvPr id="8" name="Google Shape;207;p43">
              <a:extLst>
                <a:ext uri="{FF2B5EF4-FFF2-40B4-BE49-F238E27FC236}">
                  <a16:creationId xmlns:a16="http://schemas.microsoft.com/office/drawing/2014/main" id="{1D9CD32B-D720-4BEC-B9E4-9480F570C0EC}"/>
                </a:ext>
              </a:extLst>
            </p:cNvPr>
            <p:cNvSpPr txBox="1">
              <a:spLocks/>
            </p:cNvSpPr>
            <p:nvPr/>
          </p:nvSpPr>
          <p:spPr>
            <a:xfrm>
              <a:off x="1828800" y="2049250"/>
              <a:ext cx="1289470" cy="931500"/>
            </a:xfrm>
            <a:prstGeom prst="rect">
              <a:avLst/>
            </a:prstGeom>
            <a:noFill/>
            <a:ln>
              <a:noFill/>
            </a:ln>
            <a:effectLst>
              <a:outerShdw blurRad="114300" dist="28575" dir="636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6000"/>
                <a:buFont typeface="Montserrat ExtraBold"/>
                <a:buNone/>
                <a:defRPr sz="6000" b="0" i="0" u="none" strike="noStrike" cap="none">
                  <a:solidFill>
                    <a:schemeClr val="lt1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7200"/>
                <a:buFont typeface="Montserrat"/>
                <a:buNone/>
                <a:defRPr sz="72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7200"/>
                <a:buFont typeface="Montserrat"/>
                <a:buNone/>
                <a:defRPr sz="72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7200"/>
                <a:buFont typeface="Montserrat"/>
                <a:buNone/>
                <a:defRPr sz="72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7200"/>
                <a:buFont typeface="Montserrat"/>
                <a:buNone/>
                <a:defRPr sz="72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7200"/>
                <a:buFont typeface="Montserrat"/>
                <a:buNone/>
                <a:defRPr sz="72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7200"/>
                <a:buFont typeface="Montserrat"/>
                <a:buNone/>
                <a:defRPr sz="72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7200"/>
                <a:buFont typeface="Montserrat"/>
                <a:buNone/>
                <a:defRPr sz="72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7200"/>
                <a:buFont typeface="Montserrat"/>
                <a:buNone/>
                <a:defRPr sz="72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9pPr>
            </a:lstStyle>
            <a:p>
              <a:r>
                <a:rPr lang="en" dirty="0"/>
                <a:t>03</a:t>
              </a:r>
            </a:p>
          </p:txBody>
        </p:sp>
        <p:sp>
          <p:nvSpPr>
            <p:cNvPr id="9" name="Google Shape;208;p43">
              <a:extLst>
                <a:ext uri="{FF2B5EF4-FFF2-40B4-BE49-F238E27FC236}">
                  <a16:creationId xmlns:a16="http://schemas.microsoft.com/office/drawing/2014/main" id="{301E9C62-2799-4730-8FD1-16A0796AD780}"/>
                </a:ext>
              </a:extLst>
            </p:cNvPr>
            <p:cNvSpPr txBox="1">
              <a:spLocks/>
            </p:cNvSpPr>
            <p:nvPr/>
          </p:nvSpPr>
          <p:spPr>
            <a:xfrm>
              <a:off x="3419769" y="2482400"/>
              <a:ext cx="4905075" cy="464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42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400"/>
                <a:buFont typeface="Montserrat"/>
                <a:buNone/>
                <a:defRPr sz="1400" b="0" i="0" u="none" strike="noStrike" cap="none">
                  <a:solidFill>
                    <a:schemeClr val="accen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  <a:lvl2pPr marL="914400" marR="0" lvl="1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400"/>
                <a:buFont typeface="Montserrat"/>
                <a:buNone/>
                <a:defRPr sz="1400" b="0" i="0" u="none" strike="noStrike" cap="none">
                  <a:solidFill>
                    <a:schemeClr val="accen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2pPr>
              <a:lvl3pPr marL="1371600" marR="0" lvl="2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400"/>
                <a:buFont typeface="Montserrat"/>
                <a:buNone/>
                <a:defRPr sz="1400" b="0" i="0" u="none" strike="noStrike" cap="none">
                  <a:solidFill>
                    <a:schemeClr val="accen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3pPr>
              <a:lvl4pPr marL="1828800" marR="0" lvl="3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400"/>
                <a:buFont typeface="Montserrat"/>
                <a:buNone/>
                <a:defRPr sz="1400" b="0" i="0" u="none" strike="noStrike" cap="none">
                  <a:solidFill>
                    <a:schemeClr val="accen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4pPr>
              <a:lvl5pPr marL="2286000" marR="0" lvl="4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400"/>
                <a:buFont typeface="Montserrat"/>
                <a:buNone/>
                <a:defRPr sz="1400" b="0" i="0" u="none" strike="noStrike" cap="none">
                  <a:solidFill>
                    <a:schemeClr val="accen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5pPr>
              <a:lvl6pPr marL="2743200" marR="0" lvl="5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400"/>
                <a:buFont typeface="Montserrat"/>
                <a:buNone/>
                <a:defRPr sz="1400" b="0" i="0" u="none" strike="noStrike" cap="none">
                  <a:solidFill>
                    <a:schemeClr val="accen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6pPr>
              <a:lvl7pPr marL="3200400" marR="0" lvl="6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400"/>
                <a:buFont typeface="Montserrat"/>
                <a:buNone/>
                <a:defRPr sz="1400" b="0" i="0" u="none" strike="noStrike" cap="none">
                  <a:solidFill>
                    <a:schemeClr val="accen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7pPr>
              <a:lvl8pPr marL="3657600" marR="0" lvl="7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400"/>
                <a:buFont typeface="Montserrat"/>
                <a:buNone/>
                <a:defRPr sz="1400" b="0" i="0" u="none" strike="noStrike" cap="none">
                  <a:solidFill>
                    <a:schemeClr val="accen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8pPr>
              <a:lvl9pPr marL="4114800" marR="0" lvl="8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400"/>
                <a:buFont typeface="Montserrat"/>
                <a:buNone/>
                <a:defRPr sz="1400" b="0" i="0" u="none" strike="noStrike" cap="none">
                  <a:solidFill>
                    <a:schemeClr val="accen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9pPr>
            </a:lstStyle>
            <a:p>
              <a:pPr marL="0" indent="0"/>
              <a:r>
                <a:rPr lang="fr-FR" sz="1800" dirty="0"/>
                <a:t>Méthode de Holt-Winters</a:t>
              </a:r>
            </a:p>
          </p:txBody>
        </p:sp>
        <p:cxnSp>
          <p:nvCxnSpPr>
            <p:cNvPr id="10" name="Google Shape;209;p43">
              <a:extLst>
                <a:ext uri="{FF2B5EF4-FFF2-40B4-BE49-F238E27FC236}">
                  <a16:creationId xmlns:a16="http://schemas.microsoft.com/office/drawing/2014/main" id="{09C45B80-3730-4BB2-8EF7-AB0EB56C1EF2}"/>
                </a:ext>
              </a:extLst>
            </p:cNvPr>
            <p:cNvCxnSpPr>
              <a:cxnSpLocks/>
            </p:cNvCxnSpPr>
            <p:nvPr/>
          </p:nvCxnSpPr>
          <p:spPr>
            <a:xfrm>
              <a:off x="3267850" y="2015047"/>
              <a:ext cx="0" cy="9999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FFFFFF">
                  <a:alpha val="50000"/>
                </a:srgbClr>
              </a:outerShdw>
            </a:effectLst>
          </p:spPr>
        </p:cxnSp>
      </p:grpSp>
    </p:spTree>
    <p:extLst>
      <p:ext uri="{BB962C8B-B14F-4D97-AF65-F5344CB8AC3E}">
        <p14:creationId xmlns:p14="http://schemas.microsoft.com/office/powerpoint/2010/main" val="21075141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2" name="Google Shape;9565;p76">
                <a:extLst>
                  <a:ext uri="{FF2B5EF4-FFF2-40B4-BE49-F238E27FC236}">
                    <a16:creationId xmlns:a16="http://schemas.microsoft.com/office/drawing/2014/main" id="{87C84791-F0C9-4939-B52D-712BCD824F0B}"/>
                  </a:ext>
                </a:extLst>
              </p:cNvPr>
              <p:cNvSpPr/>
              <p:nvPr/>
            </p:nvSpPr>
            <p:spPr>
              <a:xfrm>
                <a:off x="938500" y="1431982"/>
                <a:ext cx="4262150" cy="3125731"/>
              </a:xfrm>
              <a:prstGeom prst="flowChartAlternateProcess">
                <a:avLst/>
              </a:prstGeom>
              <a:noFill/>
              <a:ln w="28575" cap="flat" cmpd="sng">
                <a:noFill/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spcAft>
                    <a:spcPts val="1800"/>
                  </a:spcAft>
                </a:pPr>
                <a:r>
                  <a:rPr lang="fr-FR" dirty="0">
                    <a:solidFill>
                      <a:schemeClr val="bg1"/>
                    </a:solidFill>
                    <a:latin typeface="Montserrat" panose="00000500000000000000" pitchFamily="50" charset="0"/>
                  </a:rPr>
                  <a:t>- Prédiction = moyenne pondérée des observations passées </a:t>
                </a:r>
              </a:p>
              <a:p>
                <a:pPr lvl="0" rtl="0">
                  <a:spcBef>
                    <a:spcPts val="0"/>
                  </a:spcBef>
                  <a:spcAft>
                    <a:spcPts val="1800"/>
                  </a:spcAft>
                </a:pPr>
                <a:r>
                  <a:rPr lang="fr-FR" dirty="0">
                    <a:solidFill>
                      <a:schemeClr val="bg1"/>
                    </a:solidFill>
                    <a:latin typeface="Montserrat" panose="00000500000000000000" pitchFamily="50" charset="0"/>
                  </a:rPr>
                  <a:t>- Croissance exponentielle des poids avec la </a:t>
                </a:r>
                <a:r>
                  <a:rPr lang="fr-FR" b="1" dirty="0">
                    <a:solidFill>
                      <a:schemeClr val="bg1"/>
                    </a:solidFill>
                    <a:latin typeface="Montserrat" panose="00000500000000000000" pitchFamily="50" charset="0"/>
                  </a:rPr>
                  <a:t>récence</a:t>
                </a:r>
                <a:r>
                  <a:rPr lang="fr-FR" dirty="0">
                    <a:solidFill>
                      <a:schemeClr val="bg1"/>
                    </a:solidFill>
                    <a:latin typeface="Montserrat" panose="00000500000000000000" pitchFamily="50" charset="0"/>
                  </a:rPr>
                  <a:t> des observations</a:t>
                </a:r>
              </a:p>
              <a:p>
                <a:pPr lvl="0" rtl="0">
                  <a:spcBef>
                    <a:spcPts val="0"/>
                  </a:spcBef>
                  <a:spcAft>
                    <a:spcPts val="600"/>
                  </a:spcAft>
                </a:pPr>
                <a:r>
                  <a:rPr lang="fr-FR" dirty="0">
                    <a:solidFill>
                      <a:schemeClr val="bg1"/>
                    </a:solidFill>
                    <a:latin typeface="Montserrat" panose="00000500000000000000" pitchFamily="50" charset="0"/>
                    <a:sym typeface="Wingdings" panose="05000000000000000000" pitchFamily="2" charset="2"/>
                  </a:rPr>
                  <a:t>- 3 équations de lissage avec leur paramètre respectif :</a:t>
                </a:r>
              </a:p>
              <a:p>
                <a:pPr marL="285750" lvl="0" indent="-285750" rtl="0">
                  <a:spcBef>
                    <a:spcPts val="0"/>
                  </a:spcBef>
                  <a:buClr>
                    <a:schemeClr val="bg1"/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fr-FR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𝜶</m:t>
                    </m:r>
                  </m:oMath>
                </a14:m>
                <a:r>
                  <a:rPr lang="fr-FR" b="1" dirty="0">
                    <a:solidFill>
                      <a:schemeClr val="bg1"/>
                    </a:solidFill>
                    <a:latin typeface="Montserrat" panose="00000500000000000000" pitchFamily="50" charset="0"/>
                    <a:sym typeface="Wingdings" panose="05000000000000000000" pitchFamily="2" charset="2"/>
                  </a:rPr>
                  <a:t> </a:t>
                </a:r>
                <a:r>
                  <a:rPr lang="fr-FR" dirty="0">
                    <a:solidFill>
                      <a:schemeClr val="bg1"/>
                    </a:solidFill>
                    <a:latin typeface="Montserrat" panose="00000500000000000000" pitchFamily="50" charset="0"/>
                    <a:sym typeface="Wingdings" panose="05000000000000000000" pitchFamily="2" charset="2"/>
                  </a:rPr>
                  <a:t>pour le niveau</a:t>
                </a:r>
                <a:r>
                  <a:rPr lang="fr-FR" b="1" dirty="0">
                    <a:solidFill>
                      <a:schemeClr val="bg1"/>
                    </a:solidFill>
                    <a:latin typeface="Montserrat" panose="00000500000000000000" pitchFamily="50" charset="0"/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fr-FR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𝒍</m:t>
                        </m:r>
                      </m:e>
                      <m:sub>
                        <m:r>
                          <a:rPr lang="fr-FR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𝒕</m:t>
                        </m:r>
                      </m:sub>
                    </m:sSub>
                  </m:oMath>
                </a14:m>
                <a:endParaRPr lang="fr-FR" b="1" dirty="0">
                  <a:solidFill>
                    <a:schemeClr val="bg1"/>
                  </a:solidFill>
                  <a:latin typeface="Montserrat" panose="00000500000000000000" pitchFamily="50" charset="0"/>
                  <a:sym typeface="Wingdings" panose="05000000000000000000" pitchFamily="2" charset="2"/>
                </a:endParaRPr>
              </a:p>
              <a:p>
                <a:pPr marL="285750" lvl="0" indent="-285750">
                  <a:buClr>
                    <a:schemeClr val="bg1"/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fr-FR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𝜷</m:t>
                    </m:r>
                  </m:oMath>
                </a14:m>
                <a:r>
                  <a:rPr lang="fr-FR" b="1" dirty="0">
                    <a:solidFill>
                      <a:schemeClr val="bg1"/>
                    </a:solidFill>
                    <a:latin typeface="Montserrat" panose="00000500000000000000" pitchFamily="50" charset="0"/>
                    <a:sym typeface="Wingdings" panose="05000000000000000000" pitchFamily="2" charset="2"/>
                  </a:rPr>
                  <a:t> </a:t>
                </a:r>
                <a:r>
                  <a:rPr lang="fr-FR" dirty="0">
                    <a:solidFill>
                      <a:schemeClr val="bg1"/>
                    </a:solidFill>
                    <a:latin typeface="Montserrat" panose="00000500000000000000" pitchFamily="50" charset="0"/>
                    <a:sym typeface="Wingdings" panose="05000000000000000000" pitchFamily="2" charset="2"/>
                  </a:rPr>
                  <a:t>pour la tendance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fr-FR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𝑻</m:t>
                        </m:r>
                      </m:e>
                      <m:sub>
                        <m:r>
                          <a:rPr lang="fr-FR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𝒕</m:t>
                        </m:r>
                      </m:sub>
                    </m:sSub>
                  </m:oMath>
                </a14:m>
                <a:endParaRPr lang="fr-FR" b="1" dirty="0">
                  <a:solidFill>
                    <a:schemeClr val="bg1"/>
                  </a:solidFill>
                  <a:latin typeface="Montserrat" panose="00000500000000000000" pitchFamily="50" charset="0"/>
                  <a:sym typeface="Wingdings" panose="05000000000000000000" pitchFamily="2" charset="2"/>
                </a:endParaRPr>
              </a:p>
              <a:p>
                <a:pPr marL="285750" lvl="0" indent="-285750">
                  <a:spcAft>
                    <a:spcPts val="1200"/>
                  </a:spcAft>
                  <a:buClr>
                    <a:schemeClr val="bg1"/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fr-FR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𝜸</m:t>
                    </m:r>
                  </m:oMath>
                </a14:m>
                <a:r>
                  <a:rPr lang="fr-FR" b="1" dirty="0">
                    <a:solidFill>
                      <a:schemeClr val="bg1"/>
                    </a:solidFill>
                    <a:latin typeface="Montserrat" panose="00000500000000000000" pitchFamily="50" charset="0"/>
                    <a:sym typeface="Wingdings" panose="05000000000000000000" pitchFamily="2" charset="2"/>
                  </a:rPr>
                  <a:t> </a:t>
                </a:r>
                <a:r>
                  <a:rPr lang="fr-FR" dirty="0">
                    <a:solidFill>
                      <a:schemeClr val="bg1"/>
                    </a:solidFill>
                    <a:latin typeface="Montserrat" panose="00000500000000000000" pitchFamily="50" charset="0"/>
                    <a:sym typeface="Wingdings" panose="05000000000000000000" pitchFamily="2" charset="2"/>
                  </a:rPr>
                  <a:t>pour la saisonnalité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fr-FR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𝑺</m:t>
                        </m:r>
                      </m:e>
                      <m:sub>
                        <m:r>
                          <a:rPr lang="fr-FR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𝒕</m:t>
                        </m:r>
                      </m:sub>
                    </m:sSub>
                  </m:oMath>
                </a14:m>
                <a:endParaRPr lang="fr-FR" b="1" dirty="0">
                  <a:solidFill>
                    <a:schemeClr val="bg1"/>
                  </a:solidFill>
                  <a:latin typeface="Montserrat" panose="00000500000000000000" pitchFamily="50" charset="0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22" name="Google Shape;9565;p76">
                <a:extLst>
                  <a:ext uri="{FF2B5EF4-FFF2-40B4-BE49-F238E27FC236}">
                    <a16:creationId xmlns:a16="http://schemas.microsoft.com/office/drawing/2014/main" id="{87C84791-F0C9-4939-B52D-712BCD824F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500" y="1431982"/>
                <a:ext cx="4262150" cy="3125731"/>
              </a:xfrm>
              <a:prstGeom prst="flowChartAlternateProcess">
                <a:avLst/>
              </a:prstGeom>
              <a:blipFill>
                <a:blip r:embed="rId3"/>
                <a:stretch>
                  <a:fillRect/>
                </a:stretch>
              </a:blipFill>
              <a:ln w="28575" cap="flat" cmpd="sng">
                <a:noFill/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52" name="Google Shape;2052;p60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462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Principe du lissage exponentiel de Holt-Winters</a:t>
            </a:r>
            <a:endParaRPr dirty="0"/>
          </a:p>
        </p:txBody>
      </p:sp>
      <p:cxnSp>
        <p:nvCxnSpPr>
          <p:cNvPr id="2053" name="Google Shape;2053;p60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" name="Flèche : pentagone 1">
            <a:extLst>
              <a:ext uri="{FF2B5EF4-FFF2-40B4-BE49-F238E27FC236}">
                <a16:creationId xmlns:a16="http://schemas.microsoft.com/office/drawing/2014/main" id="{A0A36A25-04E4-4A10-9170-86956156FD9B}"/>
              </a:ext>
            </a:extLst>
          </p:cNvPr>
          <p:cNvSpPr/>
          <p:nvPr/>
        </p:nvSpPr>
        <p:spPr>
          <a:xfrm>
            <a:off x="5396918" y="3362698"/>
            <a:ext cx="1311063" cy="260938"/>
          </a:xfrm>
          <a:prstGeom prst="homePlat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latin typeface="Montserrat ExtraBold" panose="00000900000000000000" pitchFamily="50" charset="0"/>
              </a:rPr>
              <a:t>Temps</a:t>
            </a:r>
          </a:p>
        </p:txBody>
      </p:sp>
      <p:pic>
        <p:nvPicPr>
          <p:cNvPr id="7" name="Graphique 6" descr="Graphique exponentiel contour">
            <a:extLst>
              <a:ext uri="{FF2B5EF4-FFF2-40B4-BE49-F238E27FC236}">
                <a16:creationId xmlns:a16="http://schemas.microsoft.com/office/drawing/2014/main" id="{4F5B853E-8250-4292-925A-981E055F6D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14925" y="1694063"/>
            <a:ext cx="1835942" cy="183594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3" name="Google Shape;1993;p57"/>
          <p:cNvSpPr txBox="1">
            <a:spLocks noGrp="1"/>
          </p:cNvSpPr>
          <p:nvPr>
            <p:ph type="title"/>
          </p:nvPr>
        </p:nvSpPr>
        <p:spPr>
          <a:xfrm>
            <a:off x="938499" y="445025"/>
            <a:ext cx="5879743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Création du modèle</a:t>
            </a:r>
            <a:endParaRPr dirty="0"/>
          </a:p>
        </p:txBody>
      </p:sp>
      <p:cxnSp>
        <p:nvCxnSpPr>
          <p:cNvPr id="1998" name="Google Shape;1998;p57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27" name="Image 26">
            <a:extLst>
              <a:ext uri="{FF2B5EF4-FFF2-40B4-BE49-F238E27FC236}">
                <a16:creationId xmlns:a16="http://schemas.microsoft.com/office/drawing/2014/main" id="{EF561BDA-3252-4A73-B415-F78150D620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506" y="1754018"/>
            <a:ext cx="3993353" cy="3303763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D7548A90-5D7F-4191-BA55-93CF8A5A0945}"/>
              </a:ext>
            </a:extLst>
          </p:cNvPr>
          <p:cNvSpPr/>
          <p:nvPr/>
        </p:nvSpPr>
        <p:spPr>
          <a:xfrm>
            <a:off x="707841" y="2292561"/>
            <a:ext cx="1993357" cy="3323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540B01C-F86F-4C40-B2A9-E46600011B47}"/>
              </a:ext>
            </a:extLst>
          </p:cNvPr>
          <p:cNvSpPr/>
          <p:nvPr/>
        </p:nvSpPr>
        <p:spPr>
          <a:xfrm>
            <a:off x="712110" y="3130640"/>
            <a:ext cx="2961664" cy="3323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0" name="Image 29">
            <a:extLst>
              <a:ext uri="{FF2B5EF4-FFF2-40B4-BE49-F238E27FC236}">
                <a16:creationId xmlns:a16="http://schemas.microsoft.com/office/drawing/2014/main" id="{83A9DA93-9DE1-4DCC-8172-4DF69128746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106"/>
          <a:stretch/>
        </p:blipFill>
        <p:spPr>
          <a:xfrm>
            <a:off x="971539" y="997105"/>
            <a:ext cx="3443287" cy="646022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4323357F-1038-4EFF-8CE3-FCFC6032D9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58633" y="1773129"/>
            <a:ext cx="3634615" cy="2700000"/>
          </a:xfrm>
          <a:prstGeom prst="rect">
            <a:avLst/>
          </a:prstGeom>
        </p:spPr>
      </p:pic>
      <p:sp>
        <p:nvSpPr>
          <p:cNvPr id="31" name="ZoneTexte 30">
            <a:extLst>
              <a:ext uri="{FF2B5EF4-FFF2-40B4-BE49-F238E27FC236}">
                <a16:creationId xmlns:a16="http://schemas.microsoft.com/office/drawing/2014/main" id="{62836D24-1452-4610-B1B9-FCA5199BB126}"/>
              </a:ext>
            </a:extLst>
          </p:cNvPr>
          <p:cNvSpPr txBox="1"/>
          <p:nvPr/>
        </p:nvSpPr>
        <p:spPr>
          <a:xfrm>
            <a:off x="5311484" y="4473129"/>
            <a:ext cx="27289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  <a:latin typeface="Montserrat" panose="00000500000000000000" pitchFamily="50" charset="0"/>
              </a:rPr>
              <a:t>Test Shapiro : NOK</a:t>
            </a:r>
            <a:br>
              <a:rPr lang="fr-FR" dirty="0">
                <a:solidFill>
                  <a:schemeClr val="bg1"/>
                </a:solidFill>
                <a:latin typeface="Montserrat" panose="00000500000000000000" pitchFamily="50" charset="0"/>
              </a:rPr>
            </a:br>
            <a:r>
              <a:rPr lang="fr-FR" dirty="0">
                <a:solidFill>
                  <a:schemeClr val="bg1"/>
                </a:solidFill>
                <a:latin typeface="Montserrat" panose="00000500000000000000" pitchFamily="50" charset="0"/>
              </a:rPr>
              <a:t>Test KS :              OK</a:t>
            </a:r>
          </a:p>
        </p:txBody>
      </p:sp>
    </p:spTree>
    <p:extLst>
      <p:ext uri="{BB962C8B-B14F-4D97-AF65-F5344CB8AC3E}">
        <p14:creationId xmlns:p14="http://schemas.microsoft.com/office/powerpoint/2010/main" val="2956001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3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6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Validation a posteriori</a:t>
            </a:r>
            <a:endParaRPr dirty="0"/>
          </a:p>
        </p:txBody>
      </p:sp>
      <p:cxnSp>
        <p:nvCxnSpPr>
          <p:cNvPr id="234" name="Google Shape;234;p46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17" name="Image 16">
            <a:extLst>
              <a:ext uri="{FF2B5EF4-FFF2-40B4-BE49-F238E27FC236}">
                <a16:creationId xmlns:a16="http://schemas.microsoft.com/office/drawing/2014/main" id="{F36857A5-E77F-4110-BA8C-A2E27F63C6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6293" y="1386425"/>
            <a:ext cx="3092930" cy="3100383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D2E689A9-4955-4894-B03E-B7C8F87E3B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5876" y="2075719"/>
            <a:ext cx="3445200" cy="9889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" name="ZoneTexte 21">
                <a:extLst>
                  <a:ext uri="{FF2B5EF4-FFF2-40B4-BE49-F238E27FC236}">
                    <a16:creationId xmlns:a16="http://schemas.microsoft.com/office/drawing/2014/main" id="{D7B8BF89-7316-4112-A801-D856E41BB263}"/>
                  </a:ext>
                </a:extLst>
              </p:cNvPr>
              <p:cNvSpPr txBox="1"/>
              <p:nvPr/>
            </p:nvSpPr>
            <p:spPr>
              <a:xfrm>
                <a:off x="5114020" y="3414346"/>
                <a:ext cx="2728913" cy="7570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𝑀𝐴𝑃𝐸</m:t>
                      </m:r>
                      <m:r>
                        <a:rPr lang="fr-F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=3,4%</m:t>
                      </m:r>
                    </m:oMath>
                    <m:oMath xmlns:m="http://schemas.openxmlformats.org/officeDocument/2006/math">
                      <m:r>
                        <a:rPr lang="fr-F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𝑅𝑀𝑆𝐸</m:t>
                      </m:r>
                      <m:r>
                        <a:rPr lang="fr-F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=1102 </m:t>
                      </m:r>
                      <m:r>
                        <a:rPr lang="fr-F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𝑀𝑊h</m:t>
                      </m:r>
                    </m:oMath>
                    <m:oMath xmlns:m="http://schemas.openxmlformats.org/officeDocument/2006/math">
                      <m:r>
                        <a:rPr lang="fr-F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𝑀𝐴𝐸</m:t>
                      </m:r>
                      <m:r>
                        <a:rPr lang="fr-F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=1015 </m:t>
                      </m:r>
                      <m:r>
                        <a:rPr lang="fr-F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𝑀𝑊h</m:t>
                      </m:r>
                    </m:oMath>
                  </m:oMathPara>
                </a14:m>
                <a:endParaRPr lang="fr-FR" dirty="0">
                  <a:solidFill>
                    <a:schemeClr val="bg1"/>
                  </a:solidFill>
                  <a:latin typeface="Montserrat" panose="00000500000000000000" pitchFamily="50" charset="0"/>
                </a:endParaRPr>
              </a:p>
            </p:txBody>
          </p:sp>
        </mc:Choice>
        <mc:Fallback xmlns="">
          <p:sp>
            <p:nvSpPr>
              <p:cNvPr id="22" name="ZoneTexte 21">
                <a:extLst>
                  <a:ext uri="{FF2B5EF4-FFF2-40B4-BE49-F238E27FC236}">
                    <a16:creationId xmlns:a16="http://schemas.microsoft.com/office/drawing/2014/main" id="{D7B8BF89-7316-4112-A801-D856E41BB2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4020" y="3414346"/>
                <a:ext cx="2728913" cy="75706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95043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e 2">
            <a:extLst>
              <a:ext uri="{FF2B5EF4-FFF2-40B4-BE49-F238E27FC236}">
                <a16:creationId xmlns:a16="http://schemas.microsoft.com/office/drawing/2014/main" id="{E5D2A534-327C-469A-A303-E544EE9E1670}"/>
              </a:ext>
            </a:extLst>
          </p:cNvPr>
          <p:cNvGrpSpPr/>
          <p:nvPr/>
        </p:nvGrpSpPr>
        <p:grpSpPr>
          <a:xfrm>
            <a:off x="904875" y="3168225"/>
            <a:ext cx="7860505" cy="1075447"/>
            <a:chOff x="1828800" y="1939500"/>
            <a:chExt cx="7860505" cy="1075447"/>
          </a:xfrm>
        </p:grpSpPr>
        <p:sp>
          <p:nvSpPr>
            <p:cNvPr id="7" name="Google Shape;206;p43">
              <a:extLst>
                <a:ext uri="{FF2B5EF4-FFF2-40B4-BE49-F238E27FC236}">
                  <a16:creationId xmlns:a16="http://schemas.microsoft.com/office/drawing/2014/main" id="{D4771D86-C846-471F-8BEF-A85E5D9C9CF9}"/>
                </a:ext>
              </a:extLst>
            </p:cNvPr>
            <p:cNvSpPr txBox="1">
              <a:spLocks/>
            </p:cNvSpPr>
            <p:nvPr/>
          </p:nvSpPr>
          <p:spPr>
            <a:xfrm>
              <a:off x="3419768" y="1939500"/>
              <a:ext cx="6269537" cy="59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600"/>
                <a:buFont typeface="Montserrat ExtraBold"/>
                <a:buNone/>
                <a:defRPr sz="3600" b="0" i="0" u="none" strike="noStrike" cap="none">
                  <a:solidFill>
                    <a:schemeClr val="lt1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600"/>
                <a:buFont typeface="Montserrat"/>
                <a:buNone/>
                <a:defRPr sz="36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600"/>
                <a:buFont typeface="Montserrat"/>
                <a:buNone/>
                <a:defRPr sz="36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600"/>
                <a:buFont typeface="Montserrat"/>
                <a:buNone/>
                <a:defRPr sz="36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600"/>
                <a:buFont typeface="Montserrat"/>
                <a:buNone/>
                <a:defRPr sz="36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600"/>
                <a:buFont typeface="Montserrat"/>
                <a:buNone/>
                <a:defRPr sz="36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600"/>
                <a:buFont typeface="Montserrat"/>
                <a:buNone/>
                <a:defRPr sz="36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600"/>
                <a:buFont typeface="Montserrat"/>
                <a:buNone/>
                <a:defRPr sz="36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600"/>
                <a:buFont typeface="Montserrat"/>
                <a:buNone/>
                <a:defRPr sz="36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9pPr>
            </a:lstStyle>
            <a:p>
              <a:r>
                <a:rPr lang="fr-FR" sz="3200" dirty="0"/>
                <a:t>Processus non stationnaire</a:t>
              </a:r>
            </a:p>
          </p:txBody>
        </p:sp>
        <p:sp>
          <p:nvSpPr>
            <p:cNvPr id="8" name="Google Shape;207;p43">
              <a:extLst>
                <a:ext uri="{FF2B5EF4-FFF2-40B4-BE49-F238E27FC236}">
                  <a16:creationId xmlns:a16="http://schemas.microsoft.com/office/drawing/2014/main" id="{1D9CD32B-D720-4BEC-B9E4-9480F570C0EC}"/>
                </a:ext>
              </a:extLst>
            </p:cNvPr>
            <p:cNvSpPr txBox="1">
              <a:spLocks/>
            </p:cNvSpPr>
            <p:nvPr/>
          </p:nvSpPr>
          <p:spPr>
            <a:xfrm>
              <a:off x="1828800" y="2049250"/>
              <a:ext cx="1289470" cy="931500"/>
            </a:xfrm>
            <a:prstGeom prst="rect">
              <a:avLst/>
            </a:prstGeom>
            <a:noFill/>
            <a:ln>
              <a:noFill/>
            </a:ln>
            <a:effectLst>
              <a:outerShdw blurRad="114300" dist="28575" dir="636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6000"/>
                <a:buFont typeface="Montserrat ExtraBold"/>
                <a:buNone/>
                <a:defRPr sz="6000" b="0" i="0" u="none" strike="noStrike" cap="none">
                  <a:solidFill>
                    <a:schemeClr val="lt1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7200"/>
                <a:buFont typeface="Montserrat"/>
                <a:buNone/>
                <a:defRPr sz="72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7200"/>
                <a:buFont typeface="Montserrat"/>
                <a:buNone/>
                <a:defRPr sz="72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7200"/>
                <a:buFont typeface="Montserrat"/>
                <a:buNone/>
                <a:defRPr sz="72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7200"/>
                <a:buFont typeface="Montserrat"/>
                <a:buNone/>
                <a:defRPr sz="72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7200"/>
                <a:buFont typeface="Montserrat"/>
                <a:buNone/>
                <a:defRPr sz="72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7200"/>
                <a:buFont typeface="Montserrat"/>
                <a:buNone/>
                <a:defRPr sz="72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7200"/>
                <a:buFont typeface="Montserrat"/>
                <a:buNone/>
                <a:defRPr sz="72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7200"/>
                <a:buFont typeface="Montserrat"/>
                <a:buNone/>
                <a:defRPr sz="72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9pPr>
            </a:lstStyle>
            <a:p>
              <a:r>
                <a:rPr lang="en" dirty="0"/>
                <a:t>04</a:t>
              </a:r>
            </a:p>
          </p:txBody>
        </p:sp>
        <p:sp>
          <p:nvSpPr>
            <p:cNvPr id="9" name="Google Shape;208;p43">
              <a:extLst>
                <a:ext uri="{FF2B5EF4-FFF2-40B4-BE49-F238E27FC236}">
                  <a16:creationId xmlns:a16="http://schemas.microsoft.com/office/drawing/2014/main" id="{301E9C62-2799-4730-8FD1-16A0796AD780}"/>
                </a:ext>
              </a:extLst>
            </p:cNvPr>
            <p:cNvSpPr txBox="1">
              <a:spLocks/>
            </p:cNvSpPr>
            <p:nvPr/>
          </p:nvSpPr>
          <p:spPr>
            <a:xfrm>
              <a:off x="3419769" y="2482400"/>
              <a:ext cx="4905075" cy="464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42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400"/>
                <a:buFont typeface="Montserrat"/>
                <a:buNone/>
                <a:defRPr sz="1400" b="0" i="0" u="none" strike="noStrike" cap="none">
                  <a:solidFill>
                    <a:schemeClr val="accen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  <a:lvl2pPr marL="914400" marR="0" lvl="1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400"/>
                <a:buFont typeface="Montserrat"/>
                <a:buNone/>
                <a:defRPr sz="1400" b="0" i="0" u="none" strike="noStrike" cap="none">
                  <a:solidFill>
                    <a:schemeClr val="accen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2pPr>
              <a:lvl3pPr marL="1371600" marR="0" lvl="2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400"/>
                <a:buFont typeface="Montserrat"/>
                <a:buNone/>
                <a:defRPr sz="1400" b="0" i="0" u="none" strike="noStrike" cap="none">
                  <a:solidFill>
                    <a:schemeClr val="accen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3pPr>
              <a:lvl4pPr marL="1828800" marR="0" lvl="3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400"/>
                <a:buFont typeface="Montserrat"/>
                <a:buNone/>
                <a:defRPr sz="1400" b="0" i="0" u="none" strike="noStrike" cap="none">
                  <a:solidFill>
                    <a:schemeClr val="accen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4pPr>
              <a:lvl5pPr marL="2286000" marR="0" lvl="4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400"/>
                <a:buFont typeface="Montserrat"/>
                <a:buNone/>
                <a:defRPr sz="1400" b="0" i="0" u="none" strike="noStrike" cap="none">
                  <a:solidFill>
                    <a:schemeClr val="accen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5pPr>
              <a:lvl6pPr marL="2743200" marR="0" lvl="5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400"/>
                <a:buFont typeface="Montserrat"/>
                <a:buNone/>
                <a:defRPr sz="1400" b="0" i="0" u="none" strike="noStrike" cap="none">
                  <a:solidFill>
                    <a:schemeClr val="accen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6pPr>
              <a:lvl7pPr marL="3200400" marR="0" lvl="6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400"/>
                <a:buFont typeface="Montserrat"/>
                <a:buNone/>
                <a:defRPr sz="1400" b="0" i="0" u="none" strike="noStrike" cap="none">
                  <a:solidFill>
                    <a:schemeClr val="accen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7pPr>
              <a:lvl8pPr marL="3657600" marR="0" lvl="7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400"/>
                <a:buFont typeface="Montserrat"/>
                <a:buNone/>
                <a:defRPr sz="1400" b="0" i="0" u="none" strike="noStrike" cap="none">
                  <a:solidFill>
                    <a:schemeClr val="accen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8pPr>
              <a:lvl9pPr marL="4114800" marR="0" lvl="8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400"/>
                <a:buFont typeface="Montserrat"/>
                <a:buNone/>
                <a:defRPr sz="1400" b="0" i="0" u="none" strike="noStrike" cap="none">
                  <a:solidFill>
                    <a:schemeClr val="accen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9pPr>
            </a:lstStyle>
            <a:p>
              <a:pPr marL="0" indent="0"/>
              <a:r>
                <a:rPr lang="fr-FR" sz="1800" dirty="0"/>
                <a:t>Modèle SARIMA</a:t>
              </a:r>
            </a:p>
          </p:txBody>
        </p:sp>
        <p:cxnSp>
          <p:nvCxnSpPr>
            <p:cNvPr id="10" name="Google Shape;209;p43">
              <a:extLst>
                <a:ext uri="{FF2B5EF4-FFF2-40B4-BE49-F238E27FC236}">
                  <a16:creationId xmlns:a16="http://schemas.microsoft.com/office/drawing/2014/main" id="{09C45B80-3730-4BB2-8EF7-AB0EB56C1EF2}"/>
                </a:ext>
              </a:extLst>
            </p:cNvPr>
            <p:cNvCxnSpPr>
              <a:cxnSpLocks/>
            </p:cNvCxnSpPr>
            <p:nvPr/>
          </p:nvCxnSpPr>
          <p:spPr>
            <a:xfrm>
              <a:off x="3267850" y="2015047"/>
              <a:ext cx="0" cy="9999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FFFFFF">
                  <a:alpha val="50000"/>
                </a:srgbClr>
              </a:outerShdw>
            </a:effectLst>
          </p:spPr>
        </p:cxnSp>
      </p:grpSp>
    </p:spTree>
    <p:extLst>
      <p:ext uri="{BB962C8B-B14F-4D97-AF65-F5344CB8AC3E}">
        <p14:creationId xmlns:p14="http://schemas.microsoft.com/office/powerpoint/2010/main" val="34278212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2" name="Google Shape;9565;p76">
                <a:extLst>
                  <a:ext uri="{FF2B5EF4-FFF2-40B4-BE49-F238E27FC236}">
                    <a16:creationId xmlns:a16="http://schemas.microsoft.com/office/drawing/2014/main" id="{87C84791-F0C9-4939-B52D-712BCD824F0B}"/>
                  </a:ext>
                </a:extLst>
              </p:cNvPr>
              <p:cNvSpPr/>
              <p:nvPr/>
            </p:nvSpPr>
            <p:spPr>
              <a:xfrm>
                <a:off x="824195" y="1274818"/>
                <a:ext cx="6619589" cy="3125731"/>
              </a:xfrm>
              <a:prstGeom prst="flowChartAlternateProcess">
                <a:avLst/>
              </a:prstGeom>
              <a:noFill/>
              <a:ln w="28575" cap="flat" cmpd="sng">
                <a:noFill/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spcAft>
                    <a:spcPts val="1800"/>
                  </a:spcAft>
                </a:pPr>
                <a:r>
                  <a:rPr lang="fr-FR" dirty="0">
                    <a:solidFill>
                      <a:schemeClr val="bg1"/>
                    </a:solidFill>
                    <a:latin typeface="Montserrat" panose="00000500000000000000" pitchFamily="50" charset="0"/>
                  </a:rPr>
                  <a:t>- Approche complémentaire du lissage exponentiel</a:t>
                </a:r>
                <a:br>
                  <a:rPr lang="fr-FR" dirty="0">
                    <a:solidFill>
                      <a:schemeClr val="bg1"/>
                    </a:solidFill>
                    <a:latin typeface="Montserrat" panose="00000500000000000000" pitchFamily="50" charset="0"/>
                  </a:rPr>
                </a:br>
                <a:r>
                  <a:rPr lang="fr-FR" dirty="0">
                    <a:solidFill>
                      <a:schemeClr val="bg1"/>
                    </a:solidFill>
                    <a:latin typeface="Montserrat" panose="00000500000000000000" pitchFamily="50" charset="0"/>
                    <a:sym typeface="Wingdings" panose="05000000000000000000" pitchFamily="2" charset="2"/>
                  </a:rPr>
                  <a:t> </a:t>
                </a:r>
                <a:r>
                  <a:rPr lang="fr-FR" dirty="0">
                    <a:solidFill>
                      <a:schemeClr val="bg1"/>
                    </a:solidFill>
                    <a:latin typeface="Montserrat" panose="00000500000000000000" pitchFamily="50" charset="0"/>
                  </a:rPr>
                  <a:t>Description des autocorrélations</a:t>
                </a:r>
              </a:p>
              <a:p>
                <a:pPr lvl="0" rtl="0">
                  <a:spcBef>
                    <a:spcPts val="0"/>
                  </a:spcBef>
                  <a:spcAft>
                    <a:spcPts val="1800"/>
                  </a:spcAft>
                </a:pPr>
                <a:r>
                  <a:rPr lang="fr-FR" dirty="0">
                    <a:solidFill>
                      <a:schemeClr val="bg1"/>
                    </a:solidFill>
                    <a:latin typeface="Montserrat" panose="00000500000000000000" pitchFamily="50" charset="0"/>
                  </a:rPr>
                  <a:t>- </a:t>
                </a:r>
                <a:r>
                  <a:rPr lang="fr-FR" b="1" dirty="0">
                    <a:solidFill>
                      <a:schemeClr val="bg1"/>
                    </a:solidFill>
                    <a:latin typeface="Montserrat" panose="00000500000000000000" pitchFamily="50" charset="0"/>
                  </a:rPr>
                  <a:t>ARIMA</a:t>
                </a:r>
                <a:r>
                  <a:rPr lang="fr-FR" dirty="0">
                    <a:solidFill>
                      <a:schemeClr val="bg1"/>
                    </a:solidFill>
                    <a:latin typeface="Montserrat" panose="00000500000000000000" pitchFamily="50" charset="0"/>
                  </a:rPr>
                  <a:t> = </a:t>
                </a:r>
                <a:r>
                  <a:rPr lang="fr-FR" b="1" dirty="0">
                    <a:solidFill>
                      <a:schemeClr val="bg1"/>
                    </a:solidFill>
                    <a:latin typeface="Montserrat" panose="00000500000000000000" pitchFamily="50" charset="0"/>
                  </a:rPr>
                  <a:t>A</a:t>
                </a:r>
                <a:r>
                  <a:rPr lang="fr-FR" dirty="0">
                    <a:solidFill>
                      <a:schemeClr val="bg1"/>
                    </a:solidFill>
                    <a:latin typeface="Montserrat" panose="00000500000000000000" pitchFamily="50" charset="0"/>
                  </a:rPr>
                  <a:t>uto</a:t>
                </a:r>
                <a:r>
                  <a:rPr lang="fr-FR" b="1" dirty="0">
                    <a:solidFill>
                      <a:schemeClr val="bg1"/>
                    </a:solidFill>
                    <a:latin typeface="Montserrat" panose="00000500000000000000" pitchFamily="50" charset="0"/>
                  </a:rPr>
                  <a:t>R</a:t>
                </a:r>
                <a:r>
                  <a:rPr lang="fr-FR" dirty="0">
                    <a:solidFill>
                      <a:schemeClr val="bg1"/>
                    </a:solidFill>
                    <a:latin typeface="Montserrat" panose="00000500000000000000" pitchFamily="50" charset="0"/>
                  </a:rPr>
                  <a:t>egressive </a:t>
                </a:r>
                <a:r>
                  <a:rPr lang="fr-FR" b="1" dirty="0">
                    <a:solidFill>
                      <a:schemeClr val="bg1"/>
                    </a:solidFill>
                    <a:latin typeface="Montserrat" panose="00000500000000000000" pitchFamily="50" charset="0"/>
                  </a:rPr>
                  <a:t>I</a:t>
                </a:r>
                <a:r>
                  <a:rPr lang="fr-FR" dirty="0">
                    <a:solidFill>
                      <a:schemeClr val="bg1"/>
                    </a:solidFill>
                    <a:latin typeface="Montserrat" panose="00000500000000000000" pitchFamily="50" charset="0"/>
                  </a:rPr>
                  <a:t>ntegrated </a:t>
                </a:r>
                <a:r>
                  <a:rPr lang="fr-FR" b="1" dirty="0">
                    <a:solidFill>
                      <a:schemeClr val="bg1"/>
                    </a:solidFill>
                    <a:latin typeface="Montserrat" panose="00000500000000000000" pitchFamily="50" charset="0"/>
                  </a:rPr>
                  <a:t>M</a:t>
                </a:r>
                <a:r>
                  <a:rPr lang="fr-FR" dirty="0">
                    <a:solidFill>
                      <a:schemeClr val="bg1"/>
                    </a:solidFill>
                    <a:latin typeface="Montserrat" panose="00000500000000000000" pitchFamily="50" charset="0"/>
                  </a:rPr>
                  <a:t>ooving </a:t>
                </a:r>
                <a:r>
                  <a:rPr lang="fr-FR" b="1" dirty="0">
                    <a:solidFill>
                      <a:schemeClr val="bg1"/>
                    </a:solidFill>
                    <a:latin typeface="Montserrat" panose="00000500000000000000" pitchFamily="50" charset="0"/>
                  </a:rPr>
                  <a:t>A</a:t>
                </a:r>
                <a:r>
                  <a:rPr lang="fr-FR" dirty="0">
                    <a:solidFill>
                      <a:schemeClr val="bg1"/>
                    </a:solidFill>
                    <a:latin typeface="Montserrat" panose="00000500000000000000" pitchFamily="50" charset="0"/>
                  </a:rPr>
                  <a:t>verage</a:t>
                </a:r>
                <a:br>
                  <a:rPr lang="fr-FR" dirty="0">
                    <a:solidFill>
                      <a:schemeClr val="bg1"/>
                    </a:solidFill>
                    <a:latin typeface="Montserrat" panose="00000500000000000000" pitchFamily="50" charset="0"/>
                  </a:rPr>
                </a:br>
                <a:r>
                  <a:rPr lang="fr-FR" dirty="0">
                    <a:solidFill>
                      <a:schemeClr val="bg1"/>
                    </a:solidFill>
                    <a:latin typeface="Montserrat" panose="00000500000000000000" pitchFamily="50" charset="0"/>
                    <a:sym typeface="Wingdings" panose="05000000000000000000" pitchFamily="2" charset="2"/>
                  </a:rPr>
                  <a:t> Combinaison des modèles </a:t>
                </a:r>
                <a:r>
                  <a:rPr lang="fr-FR" b="1" dirty="0">
                    <a:solidFill>
                      <a:schemeClr val="bg1"/>
                    </a:solidFill>
                    <a:latin typeface="Montserrat" panose="00000500000000000000" pitchFamily="50" charset="0"/>
                    <a:sym typeface="Wingdings" panose="05000000000000000000" pitchFamily="2" charset="2"/>
                  </a:rPr>
                  <a:t>AR </a:t>
                </a:r>
                <a:r>
                  <a:rPr lang="fr-FR" dirty="0">
                    <a:solidFill>
                      <a:schemeClr val="bg1"/>
                    </a:solidFill>
                    <a:latin typeface="Montserrat" panose="00000500000000000000" pitchFamily="50" charset="0"/>
                    <a:sym typeface="Wingdings" panose="05000000000000000000" pitchFamily="2" charset="2"/>
                  </a:rPr>
                  <a:t>et </a:t>
                </a:r>
                <a:r>
                  <a:rPr lang="fr-FR" b="1" dirty="0">
                    <a:solidFill>
                      <a:schemeClr val="bg1"/>
                    </a:solidFill>
                    <a:latin typeface="Montserrat" panose="00000500000000000000" pitchFamily="50" charset="0"/>
                    <a:sym typeface="Wingdings" panose="05000000000000000000" pitchFamily="2" charset="2"/>
                  </a:rPr>
                  <a:t>MA</a:t>
                </a:r>
              </a:p>
              <a:p>
                <a:pPr lvl="0" rtl="0">
                  <a:spcBef>
                    <a:spcPts val="0"/>
                  </a:spcBef>
                  <a:spcAft>
                    <a:spcPts val="600"/>
                  </a:spcAft>
                </a:pPr>
                <a:r>
                  <a:rPr lang="fr-FR" b="1" dirty="0">
                    <a:solidFill>
                      <a:schemeClr val="bg1"/>
                    </a:solidFill>
                    <a:latin typeface="Montserrat" panose="00000500000000000000" pitchFamily="50" charset="0"/>
                  </a:rPr>
                  <a:t>- </a:t>
                </a:r>
                <a:r>
                  <a:rPr lang="fr-FR" dirty="0">
                    <a:solidFill>
                      <a:schemeClr val="bg1"/>
                    </a:solidFill>
                    <a:latin typeface="Montserrat" panose="00000500000000000000" pitchFamily="50" charset="0"/>
                  </a:rPr>
                  <a:t>Modèle</a:t>
                </a:r>
                <a:r>
                  <a:rPr lang="fr-FR" b="1" dirty="0">
                    <a:solidFill>
                      <a:schemeClr val="bg1"/>
                    </a:solidFill>
                    <a:latin typeface="Montserrat" panose="00000500000000000000" pitchFamily="50" charset="0"/>
                  </a:rPr>
                  <a:t> </a:t>
                </a:r>
                <a14:m>
                  <m:oMath xmlns:m="http://schemas.openxmlformats.org/officeDocument/2006/math">
                    <m:r>
                      <a:rPr lang="fr-FR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𝑨𝑹</m:t>
                    </m:r>
                    <m:r>
                      <a:rPr lang="fr-FR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𝒑</m:t>
                    </m:r>
                    <m:r>
                      <a:rPr lang="fr-FR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>
                    <a:solidFill>
                      <a:schemeClr val="bg1"/>
                    </a:solidFill>
                    <a:latin typeface="Montserrat" panose="00000500000000000000" pitchFamily="50" charset="0"/>
                  </a:rPr>
                  <a:t> = combinaison linéaire des valeurs passées</a:t>
                </a:r>
              </a:p>
              <a:p>
                <a:pPr lvl="0" rtl="0">
                  <a:spcBef>
                    <a:spcPts val="0"/>
                  </a:spcBef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fr-FR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fr-FR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𝒄</m:t>
                      </m:r>
                      <m:r>
                        <a:rPr lang="fr-FR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𝚽</m:t>
                          </m:r>
                        </m:e>
                        <m:sub>
                          <m:r>
                            <a:rPr lang="fr-FR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sSub>
                        <m:sSubPr>
                          <m:ctrlPr>
                            <a:rPr lang="fr-FR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𝐲</m:t>
                          </m:r>
                        </m:e>
                        <m:sub>
                          <m:r>
                            <a:rPr lang="fr-FR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𝐭</m:t>
                          </m:r>
                          <m:r>
                            <a:rPr lang="fr-FR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fr-FR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fr-FR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𝚽</m:t>
                          </m:r>
                        </m:e>
                        <m:sub>
                          <m:r>
                            <a:rPr lang="fr-FR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sSub>
                        <m:sSubPr>
                          <m:ctrlPr>
                            <a:rPr lang="fr-FR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𝐲</m:t>
                          </m:r>
                        </m:e>
                        <m:sub>
                          <m:r>
                            <a:rPr lang="fr-FR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𝐭</m:t>
                          </m:r>
                          <m:r>
                            <a:rPr lang="fr-FR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fr-FR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fr-FR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fr-FR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𝚽</m:t>
                          </m:r>
                        </m:e>
                        <m:sub>
                          <m:r>
                            <a:rPr lang="fr-FR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𝐩</m:t>
                          </m:r>
                        </m:sub>
                      </m:sSub>
                      <m:sSub>
                        <m:sSubPr>
                          <m:ctrlPr>
                            <a:rPr lang="fr-FR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𝐲</m:t>
                          </m:r>
                        </m:e>
                        <m:sub>
                          <m:r>
                            <a:rPr lang="fr-FR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𝐭</m:t>
                          </m:r>
                          <m:r>
                            <a:rPr lang="fr-FR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fr-FR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𝐩</m:t>
                          </m:r>
                        </m:sub>
                      </m:sSub>
                      <m:r>
                        <a:rPr lang="fr-FR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𝝐</m:t>
                          </m:r>
                        </m:e>
                        <m:sub>
                          <m:r>
                            <a:rPr lang="fr-FR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</m:oMath>
                  </m:oMathPara>
                </a14:m>
                <a:endParaRPr lang="fr-FR" b="1" dirty="0">
                  <a:solidFill>
                    <a:schemeClr val="bg1"/>
                  </a:solidFill>
                  <a:latin typeface="Montserrat" panose="00000500000000000000" pitchFamily="50" charset="0"/>
                </a:endParaRPr>
              </a:p>
              <a:p>
                <a:pPr lvl="0">
                  <a:spcAft>
                    <a:spcPts val="600"/>
                  </a:spcAft>
                </a:pPr>
                <a:r>
                  <a:rPr lang="fr-FR" b="1" dirty="0">
                    <a:solidFill>
                      <a:schemeClr val="bg1"/>
                    </a:solidFill>
                    <a:latin typeface="Montserrat" panose="00000500000000000000" pitchFamily="50" charset="0"/>
                  </a:rPr>
                  <a:t>- </a:t>
                </a:r>
                <a:r>
                  <a:rPr lang="fr-FR" dirty="0">
                    <a:solidFill>
                      <a:schemeClr val="bg1"/>
                    </a:solidFill>
                    <a:latin typeface="Montserrat" panose="00000500000000000000" pitchFamily="50" charset="0"/>
                  </a:rPr>
                  <a:t>Modèle</a:t>
                </a:r>
                <a:r>
                  <a:rPr lang="fr-FR" b="1" dirty="0">
                    <a:solidFill>
                      <a:schemeClr val="bg1"/>
                    </a:solidFill>
                    <a:latin typeface="Montserrat" panose="00000500000000000000" pitchFamily="50" charset="0"/>
                  </a:rPr>
                  <a:t> </a:t>
                </a:r>
                <a14:m>
                  <m:oMath xmlns:m="http://schemas.openxmlformats.org/officeDocument/2006/math">
                    <m:r>
                      <a:rPr lang="fr-FR" b="1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𝐌𝐀</m:t>
                    </m:r>
                    <m:r>
                      <a:rPr lang="fr-FR" b="1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𝒒</m:t>
                    </m:r>
                    <m:r>
                      <a:rPr lang="fr-FR" b="1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>
                    <a:solidFill>
                      <a:schemeClr val="bg1"/>
                    </a:solidFill>
                    <a:latin typeface="Montserrat" panose="00000500000000000000" pitchFamily="50" charset="0"/>
                  </a:rPr>
                  <a:t> = combinaison linéaire des erreurs de prédictions passées</a:t>
                </a:r>
              </a:p>
              <a:p>
                <a:pPr lvl="0"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fr-FR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fr-FR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𝒄</m:t>
                      </m:r>
                      <m:r>
                        <a:rPr lang="fr-FR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fr-FR" b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sSub>
                        <m:sSubPr>
                          <m:ctrlPr>
                            <a:rPr lang="fr-FR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𝝐</m:t>
                          </m:r>
                        </m:e>
                        <m:sub>
                          <m:r>
                            <a:rPr lang="fr-FR" b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𝐭</m:t>
                          </m:r>
                          <m:r>
                            <a:rPr lang="fr-FR" b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fr-FR" b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fr-FR" b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fr-FR" b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sSub>
                        <m:sSubPr>
                          <m:ctrlPr>
                            <a:rPr lang="fr-FR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𝝐</m:t>
                          </m:r>
                        </m:e>
                        <m:sub>
                          <m:r>
                            <a:rPr lang="fr-FR" b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𝐭</m:t>
                          </m:r>
                          <m:r>
                            <a:rPr lang="fr-FR" b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fr-FR" b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fr-FR" b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fr-FR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fr-FR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𝒒</m:t>
                          </m:r>
                        </m:sub>
                      </m:sSub>
                      <m:sSub>
                        <m:sSubPr>
                          <m:ctrlPr>
                            <a:rPr lang="fr-FR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𝝐</m:t>
                          </m:r>
                        </m:e>
                        <m:sub>
                          <m:r>
                            <a:rPr lang="fr-FR" b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𝐭</m:t>
                          </m:r>
                          <m:r>
                            <a:rPr lang="fr-FR" b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fr-FR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𝒒</m:t>
                          </m:r>
                        </m:sub>
                      </m:sSub>
                      <m:r>
                        <a:rPr lang="fr-FR" b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𝝐</m:t>
                          </m:r>
                        </m:e>
                        <m:sub>
                          <m:r>
                            <a:rPr lang="fr-FR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</m:oMath>
                  </m:oMathPara>
                </a14:m>
                <a:endParaRPr lang="fr-FR" b="1" dirty="0">
                  <a:solidFill>
                    <a:schemeClr val="bg1"/>
                  </a:solidFill>
                  <a:latin typeface="Montserrat" panose="00000500000000000000" pitchFamily="50" charset="0"/>
                </a:endParaRPr>
              </a:p>
              <a:p>
                <a:pPr lvl="0" rtl="0">
                  <a:spcBef>
                    <a:spcPts val="0"/>
                  </a:spcBef>
                  <a:spcAft>
                    <a:spcPts val="1800"/>
                  </a:spcAft>
                </a:pPr>
                <a:endParaRPr lang="fr-FR" b="1" dirty="0">
                  <a:solidFill>
                    <a:schemeClr val="bg1"/>
                  </a:solidFill>
                  <a:latin typeface="Montserrat" panose="00000500000000000000" pitchFamily="50" charset="0"/>
                </a:endParaRPr>
              </a:p>
            </p:txBody>
          </p:sp>
        </mc:Choice>
        <mc:Fallback xmlns="">
          <p:sp>
            <p:nvSpPr>
              <p:cNvPr id="22" name="Google Shape;9565;p76">
                <a:extLst>
                  <a:ext uri="{FF2B5EF4-FFF2-40B4-BE49-F238E27FC236}">
                    <a16:creationId xmlns:a16="http://schemas.microsoft.com/office/drawing/2014/main" id="{87C84791-F0C9-4939-B52D-712BCD824F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195" y="1274818"/>
                <a:ext cx="6619589" cy="3125731"/>
              </a:xfrm>
              <a:prstGeom prst="flowChartAlternateProcess">
                <a:avLst/>
              </a:prstGeom>
              <a:blipFill>
                <a:blip r:embed="rId3"/>
                <a:stretch>
                  <a:fillRect/>
                </a:stretch>
              </a:blipFill>
              <a:ln w="28575" cap="flat" cmpd="sng">
                <a:noFill/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52" name="Google Shape;2052;p60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462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Principe du modèle (1/2)</a:t>
            </a:r>
            <a:endParaRPr dirty="0"/>
          </a:p>
        </p:txBody>
      </p:sp>
      <p:cxnSp>
        <p:nvCxnSpPr>
          <p:cNvPr id="2053" name="Google Shape;2053;p60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2578114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2CBF9D2D-706D-4983-BD5C-145ADC55DA6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rcRect t="7870" b="787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Google Shape;259;p47">
            <a:extLst>
              <a:ext uri="{FF2B5EF4-FFF2-40B4-BE49-F238E27FC236}">
                <a16:creationId xmlns:a16="http://schemas.microsoft.com/office/drawing/2014/main" id="{C31900AF-E66B-47CA-8C1F-2FFB56056D41}"/>
              </a:ext>
            </a:extLst>
          </p:cNvPr>
          <p:cNvSpPr txBox="1">
            <a:spLocks/>
          </p:cNvSpPr>
          <p:nvPr/>
        </p:nvSpPr>
        <p:spPr>
          <a:xfrm>
            <a:off x="929475" y="436183"/>
            <a:ext cx="3187533" cy="409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000" spc="-150" dirty="0">
                <a:solidFill>
                  <a:schemeClr val="accent1"/>
                </a:solidFill>
                <a:latin typeface="Montserrat ExtraBold" panose="00000900000000000000" pitchFamily="50" charset="0"/>
              </a:rPr>
              <a:t>Comment </a:t>
            </a:r>
            <a:r>
              <a:rPr lang="en-US" sz="3000" spc="-150" dirty="0" err="1">
                <a:solidFill>
                  <a:schemeClr val="accent1"/>
                </a:solidFill>
                <a:latin typeface="Montserrat ExtraBold" panose="00000900000000000000" pitchFamily="50" charset="0"/>
              </a:rPr>
              <a:t>prédire</a:t>
            </a:r>
            <a:r>
              <a:rPr lang="en-US" sz="3000" spc="-150" dirty="0">
                <a:solidFill>
                  <a:schemeClr val="accent1"/>
                </a:solidFill>
                <a:latin typeface="Montserrat ExtraBold" panose="00000900000000000000" pitchFamily="50" charset="0"/>
              </a:rPr>
              <a:t> la </a:t>
            </a:r>
            <a:r>
              <a:rPr lang="en-US" sz="3000" spc="-150" dirty="0" err="1">
                <a:solidFill>
                  <a:schemeClr val="accent1"/>
                </a:solidFill>
                <a:latin typeface="Montserrat ExtraBold" panose="00000900000000000000" pitchFamily="50" charset="0"/>
              </a:rPr>
              <a:t>demande</a:t>
            </a:r>
            <a:r>
              <a:rPr lang="en-US" sz="3000" spc="-150" dirty="0">
                <a:solidFill>
                  <a:schemeClr val="accent1"/>
                </a:solidFill>
                <a:latin typeface="Montserrat ExtraBold" panose="00000900000000000000" pitchFamily="50" charset="0"/>
              </a:rPr>
              <a:t> </a:t>
            </a:r>
            <a:r>
              <a:rPr lang="en-US" sz="3000" spc="-150" dirty="0" err="1">
                <a:solidFill>
                  <a:schemeClr val="accent1"/>
                </a:solidFill>
                <a:latin typeface="Montserrat ExtraBold" panose="00000900000000000000" pitchFamily="50" charset="0"/>
              </a:rPr>
              <a:t>en</a:t>
            </a:r>
            <a:r>
              <a:rPr lang="en-US" sz="3000" spc="-150" dirty="0">
                <a:solidFill>
                  <a:schemeClr val="accent1"/>
                </a:solidFill>
                <a:latin typeface="Montserrat ExtraBold" panose="00000900000000000000" pitchFamily="50" charset="0"/>
              </a:rPr>
              <a:t> </a:t>
            </a:r>
            <a:r>
              <a:rPr lang="en-US" sz="3000" spc="-150" dirty="0" err="1">
                <a:solidFill>
                  <a:schemeClr val="accent1"/>
                </a:solidFill>
                <a:latin typeface="Montserrat ExtraBold" panose="00000900000000000000" pitchFamily="50" charset="0"/>
              </a:rPr>
              <a:t>électricité</a:t>
            </a:r>
            <a:r>
              <a:rPr lang="en-US" sz="3000" spc="-150" dirty="0">
                <a:solidFill>
                  <a:schemeClr val="accent1"/>
                </a:solidFill>
                <a:latin typeface="Montserrat ExtraBold" panose="00000900000000000000" pitchFamily="50" charset="0"/>
              </a:rPr>
              <a:t> à </a:t>
            </a:r>
            <a:r>
              <a:rPr lang="en-US" sz="3000" spc="-150" dirty="0" err="1">
                <a:solidFill>
                  <a:schemeClr val="accent1"/>
                </a:solidFill>
                <a:latin typeface="Montserrat ExtraBold" panose="00000900000000000000" pitchFamily="50" charset="0"/>
              </a:rPr>
              <a:t>partir</a:t>
            </a:r>
            <a:r>
              <a:rPr lang="en-US" sz="3000" spc="-150" dirty="0">
                <a:solidFill>
                  <a:schemeClr val="accent1"/>
                </a:solidFill>
                <a:latin typeface="Montserrat ExtraBold" panose="00000900000000000000" pitchFamily="50" charset="0"/>
              </a:rPr>
              <a:t> de la </a:t>
            </a:r>
            <a:r>
              <a:rPr lang="en-US" sz="3000" spc="-150" dirty="0" err="1">
                <a:solidFill>
                  <a:schemeClr val="accent1"/>
                </a:solidFill>
                <a:latin typeface="Montserrat ExtraBold" panose="00000900000000000000" pitchFamily="50" charset="0"/>
              </a:rPr>
              <a:t>consommation</a:t>
            </a:r>
            <a:r>
              <a:rPr lang="en-US" sz="3000" spc="-150" dirty="0">
                <a:solidFill>
                  <a:schemeClr val="accent1"/>
                </a:solidFill>
                <a:latin typeface="Montserrat ExtraBold" panose="00000900000000000000" pitchFamily="50" charset="0"/>
              </a:rPr>
              <a:t> des </a:t>
            </a:r>
            <a:r>
              <a:rPr lang="en-US" sz="3000" spc="-150" dirty="0" err="1">
                <a:solidFill>
                  <a:schemeClr val="accent1"/>
                </a:solidFill>
                <a:latin typeface="Montserrat ExtraBold" panose="00000900000000000000" pitchFamily="50" charset="0"/>
              </a:rPr>
              <a:t>années</a:t>
            </a:r>
            <a:r>
              <a:rPr lang="en-US" sz="3000" spc="-150" dirty="0">
                <a:solidFill>
                  <a:schemeClr val="accent1"/>
                </a:solidFill>
                <a:latin typeface="Montserrat ExtraBold" panose="00000900000000000000" pitchFamily="50" charset="0"/>
              </a:rPr>
              <a:t> </a:t>
            </a:r>
            <a:r>
              <a:rPr lang="en-US" sz="3000" spc="-150" dirty="0" err="1">
                <a:solidFill>
                  <a:schemeClr val="accent1"/>
                </a:solidFill>
                <a:latin typeface="Montserrat ExtraBold" panose="00000900000000000000" pitchFamily="50" charset="0"/>
              </a:rPr>
              <a:t>précédentes</a:t>
            </a:r>
            <a:r>
              <a:rPr lang="en-US" sz="3000" spc="-150" dirty="0">
                <a:solidFill>
                  <a:schemeClr val="accent1"/>
                </a:solidFill>
                <a:latin typeface="Montserrat ExtraBold" panose="00000900000000000000" pitchFamily="50" charset="0"/>
              </a:rPr>
              <a:t> ?</a:t>
            </a:r>
          </a:p>
        </p:txBody>
      </p:sp>
      <p:cxnSp>
        <p:nvCxnSpPr>
          <p:cNvPr id="5" name="Google Shape;260;p47">
            <a:extLst>
              <a:ext uri="{FF2B5EF4-FFF2-40B4-BE49-F238E27FC236}">
                <a16:creationId xmlns:a16="http://schemas.microsoft.com/office/drawing/2014/main" id="{5E688B5E-3E90-4915-A274-7C53540295D2}"/>
              </a:ext>
            </a:extLst>
          </p:cNvPr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3332103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2" name="Google Shape;9565;p76">
                <a:extLst>
                  <a:ext uri="{FF2B5EF4-FFF2-40B4-BE49-F238E27FC236}">
                    <a16:creationId xmlns:a16="http://schemas.microsoft.com/office/drawing/2014/main" id="{87C84791-F0C9-4939-B52D-712BCD824F0B}"/>
                  </a:ext>
                </a:extLst>
              </p:cNvPr>
              <p:cNvSpPr/>
              <p:nvPr/>
            </p:nvSpPr>
            <p:spPr>
              <a:xfrm>
                <a:off x="824195" y="1103367"/>
                <a:ext cx="6619589" cy="3697232"/>
              </a:xfrm>
              <a:prstGeom prst="flowChartAlternateProcess">
                <a:avLst/>
              </a:prstGeom>
              <a:noFill/>
              <a:ln w="28575" cap="flat" cmpd="sng">
                <a:noFill/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spcAft>
                    <a:spcPts val="600"/>
                  </a:spcAft>
                </a:pPr>
                <a:r>
                  <a:rPr lang="fr-FR" dirty="0">
                    <a:solidFill>
                      <a:schemeClr val="bg1"/>
                    </a:solidFill>
                    <a:latin typeface="Montserrat" panose="00000500000000000000" pitchFamily="50" charset="0"/>
                  </a:rPr>
                  <a:t>- Processus applicable à une série stationnaire</a:t>
                </a:r>
                <a:br>
                  <a:rPr lang="fr-FR" dirty="0">
                    <a:solidFill>
                      <a:schemeClr val="bg1"/>
                    </a:solidFill>
                    <a:latin typeface="Montserrat" panose="00000500000000000000" pitchFamily="50" charset="0"/>
                  </a:rPr>
                </a:br>
                <a:r>
                  <a:rPr lang="fr-FR" dirty="0">
                    <a:solidFill>
                      <a:schemeClr val="bg1"/>
                    </a:solidFill>
                    <a:latin typeface="Montserrat" panose="00000500000000000000" pitchFamily="50" charset="0"/>
                    <a:sym typeface="Wingdings" panose="05000000000000000000" pitchFamily="2" charset="2"/>
                  </a:rPr>
                  <a:t> Si non stationnaire, possibilité de différencier la série :</a:t>
                </a:r>
              </a:p>
              <a:p>
                <a:pPr lvl="0" rtl="0">
                  <a:spcBef>
                    <a:spcPts val="0"/>
                  </a:spcBef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F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fr-F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fr-F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F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fr-F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fr-F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fr-F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bg1"/>
                  </a:solidFill>
                  <a:latin typeface="Montserrat" panose="00000500000000000000" pitchFamily="50" charset="0"/>
                </a:endParaRPr>
              </a:p>
              <a:p>
                <a:pPr lvl="0" rtl="0">
                  <a:spcBef>
                    <a:spcPts val="0"/>
                  </a:spcBef>
                  <a:spcAft>
                    <a:spcPts val="600"/>
                  </a:spcAft>
                </a:pPr>
                <a:r>
                  <a:rPr lang="fr-FR" dirty="0">
                    <a:solidFill>
                      <a:schemeClr val="bg1"/>
                    </a:solidFill>
                    <a:latin typeface="Montserrat" panose="00000500000000000000" pitchFamily="50" charset="0"/>
                  </a:rPr>
                  <a:t>- </a:t>
                </a:r>
                <a:r>
                  <a:rPr lang="fr-FR" b="1" dirty="0">
                    <a:solidFill>
                      <a:schemeClr val="bg1"/>
                    </a:solidFill>
                    <a:latin typeface="Montserrat" panose="00000500000000000000" pitchFamily="50" charset="0"/>
                  </a:rPr>
                  <a:t>SARIMA</a:t>
                </a:r>
                <a:r>
                  <a:rPr lang="fr-FR" dirty="0">
                    <a:solidFill>
                      <a:schemeClr val="bg1"/>
                    </a:solidFill>
                    <a:latin typeface="Montserrat" panose="00000500000000000000" pitchFamily="50" charset="0"/>
                  </a:rPr>
                  <a:t> = </a:t>
                </a:r>
                <a:r>
                  <a:rPr lang="fr-FR" b="1" dirty="0">
                    <a:solidFill>
                      <a:schemeClr val="bg1"/>
                    </a:solidFill>
                    <a:latin typeface="Montserrat" panose="00000500000000000000" pitchFamily="50" charset="0"/>
                  </a:rPr>
                  <a:t>ARIMA </a:t>
                </a:r>
                <a:r>
                  <a:rPr lang="fr-FR" dirty="0">
                    <a:solidFill>
                      <a:schemeClr val="bg1"/>
                    </a:solidFill>
                    <a:latin typeface="Montserrat" panose="00000500000000000000" pitchFamily="50" charset="0"/>
                  </a:rPr>
                  <a:t>avec saisonnalité</a:t>
                </a:r>
              </a:p>
              <a:p>
                <a:pPr lvl="0" rtl="0">
                  <a:spcBef>
                    <a:spcPts val="0"/>
                  </a:spcBef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fr-F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𝒑</m:t>
                          </m:r>
                          <m:r>
                            <a:rPr lang="fr-F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fr-FR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𝒅</m:t>
                          </m:r>
                          <m:r>
                            <a:rPr lang="fr-F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fr-FR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</m:d>
                      <m:r>
                        <a:rPr lang="fr-F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fr-F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fr-F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𝑷</m:t>
                              </m:r>
                              <m:r>
                                <a:rPr lang="fr-F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fr-FR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𝑫</m:t>
                              </m:r>
                              <m:r>
                                <a:rPr lang="fr-F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fr-FR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𝑸</m:t>
                              </m:r>
                            </m:e>
                          </m:d>
                        </m:e>
                        <m:sub>
                          <m:r>
                            <a:rPr lang="fr-F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br>
                  <a:rPr lang="fr-FR" dirty="0">
                    <a:solidFill>
                      <a:schemeClr val="bg1"/>
                    </a:solidFill>
                    <a:latin typeface="Montserrat" panose="00000500000000000000" pitchFamily="50" charset="0"/>
                  </a:rPr>
                </a:br>
                <a:endParaRPr lang="fr-FR" dirty="0">
                  <a:solidFill>
                    <a:schemeClr val="bg1"/>
                  </a:solidFill>
                  <a:latin typeface="Montserrat" panose="00000500000000000000" pitchFamily="50" charset="0"/>
                  <a:sym typeface="Wingdings" panose="05000000000000000000" pitchFamily="2" charset="2"/>
                </a:endParaRPr>
              </a:p>
              <a:p>
                <a:pPr lvl="0" rtl="0">
                  <a:spcBef>
                    <a:spcPts val="0"/>
                  </a:spcBef>
                  <a:spcAft>
                    <a:spcPts val="600"/>
                  </a:spcAft>
                </a:pPr>
                <a:r>
                  <a:rPr lang="fr-FR" dirty="0">
                    <a:solidFill>
                      <a:schemeClr val="bg1"/>
                    </a:solidFill>
                    <a:latin typeface="Montserrat" panose="00000500000000000000" pitchFamily="50" charset="0"/>
                  </a:rPr>
                  <a:t>avec</a:t>
                </a:r>
                <a:endParaRPr lang="fr-FR" b="1" dirty="0">
                  <a:solidFill>
                    <a:schemeClr val="bg1"/>
                  </a:solidFill>
                  <a:latin typeface="Montserrat" panose="00000500000000000000" pitchFamily="50" charset="0"/>
                </a:endParaRPr>
              </a:p>
              <a:p>
                <a:pPr marL="285750" lvl="0" indent="-285750" rtl="0">
                  <a:spcBef>
                    <a:spcPts val="0"/>
                  </a:spcBef>
                  <a:buClr>
                    <a:schemeClr val="bg1"/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fr-FR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𝒎</m:t>
                    </m:r>
                  </m:oMath>
                </a14:m>
                <a:r>
                  <a:rPr lang="fr-FR" dirty="0">
                    <a:solidFill>
                      <a:schemeClr val="bg1"/>
                    </a:solidFill>
                    <a:latin typeface="Montserrat" panose="00000500000000000000" pitchFamily="50" charset="0"/>
                  </a:rPr>
                  <a:t>, le nombre de termes par période</a:t>
                </a:r>
              </a:p>
              <a:p>
                <a:pPr marL="285750" indent="-285750">
                  <a:buClr>
                    <a:schemeClr val="bg1"/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fr-FR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𝒑</m:t>
                    </m:r>
                  </m:oMath>
                </a14:m>
                <a:r>
                  <a:rPr lang="fr-FR" dirty="0">
                    <a:solidFill>
                      <a:schemeClr val="bg1"/>
                    </a:solidFill>
                    <a:latin typeface="Montserrat" panose="00000500000000000000" pitchFamily="50" charset="0"/>
                  </a:rPr>
                  <a:t> et </a:t>
                </a:r>
                <a14:m>
                  <m:oMath xmlns:m="http://schemas.openxmlformats.org/officeDocument/2006/math">
                    <m:r>
                      <a:rPr lang="fr-FR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𝑷</m:t>
                    </m:r>
                  </m:oMath>
                </a14:m>
                <a:r>
                  <a:rPr lang="fr-FR" dirty="0">
                    <a:solidFill>
                      <a:schemeClr val="bg1"/>
                    </a:solidFill>
                    <a:latin typeface="Montserrat" panose="00000500000000000000" pitchFamily="50" charset="0"/>
                  </a:rPr>
                  <a:t>, les ordres du modèle </a:t>
                </a:r>
                <a14:m>
                  <m:oMath xmlns:m="http://schemas.openxmlformats.org/officeDocument/2006/math">
                    <m:r>
                      <a:rPr lang="fr-FR" b="1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𝑨𝑹</m:t>
                    </m:r>
                  </m:oMath>
                </a14:m>
                <a:endParaRPr lang="fr-FR" b="1" dirty="0">
                  <a:solidFill>
                    <a:schemeClr val="bg1"/>
                  </a:solidFill>
                  <a:latin typeface="Montserrat" panose="00000500000000000000" pitchFamily="50" charset="0"/>
                </a:endParaRPr>
              </a:p>
              <a:p>
                <a:pPr marL="285750" indent="-285750">
                  <a:buClr>
                    <a:schemeClr val="bg1"/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fr-FR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𝒅</m:t>
                    </m:r>
                  </m:oMath>
                </a14:m>
                <a:r>
                  <a:rPr lang="fr-FR" dirty="0">
                    <a:solidFill>
                      <a:schemeClr val="bg1"/>
                    </a:solidFill>
                    <a:latin typeface="Montserrat" panose="00000500000000000000" pitchFamily="50" charset="0"/>
                  </a:rPr>
                  <a:t> et </a:t>
                </a:r>
                <a14:m>
                  <m:oMath xmlns:m="http://schemas.openxmlformats.org/officeDocument/2006/math">
                    <m:r>
                      <a:rPr lang="fr-FR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𝑫</m:t>
                    </m:r>
                  </m:oMath>
                </a14:m>
                <a:r>
                  <a:rPr lang="fr-FR" dirty="0">
                    <a:solidFill>
                      <a:schemeClr val="bg1"/>
                    </a:solidFill>
                    <a:latin typeface="Montserrat" panose="00000500000000000000" pitchFamily="50" charset="0"/>
                  </a:rPr>
                  <a:t>, les ordres de différenciation</a:t>
                </a:r>
              </a:p>
              <a:p>
                <a:pPr marL="285750" indent="-285750">
                  <a:buClr>
                    <a:schemeClr val="bg1"/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fr-FR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𝒒</m:t>
                    </m:r>
                  </m:oMath>
                </a14:m>
                <a:r>
                  <a:rPr lang="fr-FR" dirty="0">
                    <a:solidFill>
                      <a:schemeClr val="bg1"/>
                    </a:solidFill>
                    <a:latin typeface="Montserrat" panose="00000500000000000000" pitchFamily="50" charset="0"/>
                  </a:rPr>
                  <a:t> et </a:t>
                </a:r>
                <a14:m>
                  <m:oMath xmlns:m="http://schemas.openxmlformats.org/officeDocument/2006/math">
                    <m:r>
                      <a:rPr lang="fr-FR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𝑸</m:t>
                    </m:r>
                  </m:oMath>
                </a14:m>
                <a:r>
                  <a:rPr lang="fr-FR" dirty="0">
                    <a:solidFill>
                      <a:schemeClr val="bg1"/>
                    </a:solidFill>
                    <a:latin typeface="Montserrat" panose="00000500000000000000" pitchFamily="50" charset="0"/>
                  </a:rPr>
                  <a:t>, les ordres du modèle </a:t>
                </a:r>
                <a14:m>
                  <m:oMath xmlns:m="http://schemas.openxmlformats.org/officeDocument/2006/math">
                    <m:r>
                      <a:rPr lang="fr-FR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𝑴𝑨</m:t>
                    </m:r>
                  </m:oMath>
                </a14:m>
                <a:endParaRPr lang="fr-FR" b="1" dirty="0">
                  <a:solidFill>
                    <a:schemeClr val="bg1"/>
                  </a:solidFill>
                  <a:latin typeface="Montserrat" panose="00000500000000000000" pitchFamily="50" charset="0"/>
                </a:endParaRPr>
              </a:p>
              <a:p>
                <a:pPr>
                  <a:buClr>
                    <a:schemeClr val="bg1"/>
                  </a:buClr>
                </a:pPr>
                <a:endParaRPr lang="fr-FR" b="1" dirty="0">
                  <a:solidFill>
                    <a:schemeClr val="bg1"/>
                  </a:solidFill>
                  <a:latin typeface="Montserrat" panose="00000500000000000000" pitchFamily="50" charset="0"/>
                </a:endParaRPr>
              </a:p>
              <a:p>
                <a:pPr>
                  <a:buClr>
                    <a:schemeClr val="bg1"/>
                  </a:buClr>
                </a:pPr>
                <a:r>
                  <a:rPr lang="fr-FR" b="1" dirty="0">
                    <a:solidFill>
                      <a:schemeClr val="bg1"/>
                    </a:solidFill>
                    <a:latin typeface="Montserrat" panose="00000500000000000000" pitchFamily="50" charset="0"/>
                  </a:rPr>
                  <a:t>- Détermination d’un modèle potentiel par lecture graphique des autocorrélogrammes</a:t>
                </a:r>
              </a:p>
              <a:p>
                <a:pPr marL="285750" lvl="0" indent="-285750" rtl="0">
                  <a:spcBef>
                    <a:spcPts val="0"/>
                  </a:spcBef>
                  <a:spcAft>
                    <a:spcPts val="1800"/>
                  </a:spcAft>
                  <a:buClr>
                    <a:schemeClr val="bg1"/>
                  </a:buClr>
                  <a:buFont typeface="Arial" panose="020B0604020202020204" pitchFamily="34" charset="0"/>
                  <a:buChar char="•"/>
                </a:pPr>
                <a:endParaRPr lang="fr-FR" b="1" dirty="0">
                  <a:solidFill>
                    <a:schemeClr val="bg1"/>
                  </a:solidFill>
                  <a:latin typeface="Montserrat" panose="00000500000000000000" pitchFamily="50" charset="0"/>
                </a:endParaRPr>
              </a:p>
              <a:p>
                <a:pPr lvl="0" rtl="0">
                  <a:spcBef>
                    <a:spcPts val="0"/>
                  </a:spcBef>
                  <a:spcAft>
                    <a:spcPts val="1800"/>
                  </a:spcAft>
                </a:pPr>
                <a:endParaRPr lang="fr-FR" b="1" dirty="0">
                  <a:solidFill>
                    <a:schemeClr val="bg1"/>
                  </a:solidFill>
                  <a:latin typeface="Montserrat" panose="00000500000000000000" pitchFamily="50" charset="0"/>
                </a:endParaRPr>
              </a:p>
            </p:txBody>
          </p:sp>
        </mc:Choice>
        <mc:Fallback xmlns="">
          <p:sp>
            <p:nvSpPr>
              <p:cNvPr id="22" name="Google Shape;9565;p76">
                <a:extLst>
                  <a:ext uri="{FF2B5EF4-FFF2-40B4-BE49-F238E27FC236}">
                    <a16:creationId xmlns:a16="http://schemas.microsoft.com/office/drawing/2014/main" id="{87C84791-F0C9-4939-B52D-712BCD824F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195" y="1103367"/>
                <a:ext cx="6619589" cy="3697232"/>
              </a:xfrm>
              <a:prstGeom prst="flowChartAlternateProcess">
                <a:avLst/>
              </a:prstGeom>
              <a:blipFill>
                <a:blip r:embed="rId3"/>
                <a:stretch>
                  <a:fillRect/>
                </a:stretch>
              </a:blipFill>
              <a:ln w="28575" cap="flat" cmpd="sng">
                <a:noFill/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52" name="Google Shape;2052;p60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462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Principe du modèle (2/2)</a:t>
            </a:r>
            <a:endParaRPr dirty="0"/>
          </a:p>
        </p:txBody>
      </p:sp>
      <p:cxnSp>
        <p:nvCxnSpPr>
          <p:cNvPr id="2053" name="Google Shape;2053;p60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2762000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3" name="Google Shape;1993;p57"/>
          <p:cNvSpPr txBox="1">
            <a:spLocks noGrp="1"/>
          </p:cNvSpPr>
          <p:nvPr>
            <p:ph type="title"/>
          </p:nvPr>
        </p:nvSpPr>
        <p:spPr>
          <a:xfrm>
            <a:off x="938499" y="445025"/>
            <a:ext cx="5879743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Stationnarisation de la série (1/3)</a:t>
            </a:r>
            <a:endParaRPr dirty="0"/>
          </a:p>
        </p:txBody>
      </p:sp>
      <p:cxnSp>
        <p:nvCxnSpPr>
          <p:cNvPr id="1998" name="Google Shape;1998;p57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3" name="Image 2">
            <a:extLst>
              <a:ext uri="{FF2B5EF4-FFF2-40B4-BE49-F238E27FC236}">
                <a16:creationId xmlns:a16="http://schemas.microsoft.com/office/drawing/2014/main" id="{AA4EF1AD-1C00-4092-B520-4CB675AA59C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88910" y="1092668"/>
            <a:ext cx="4693456" cy="376508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8864C8ED-2627-42E9-BE30-089AE5509281}"/>
                  </a:ext>
                </a:extLst>
              </p:cNvPr>
              <p:cNvSpPr txBox="1"/>
              <p:nvPr/>
            </p:nvSpPr>
            <p:spPr>
              <a:xfrm>
                <a:off x="5659989" y="2605876"/>
                <a:ext cx="3416400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>
                    <a:solidFill>
                      <a:schemeClr val="bg1"/>
                    </a:solidFill>
                    <a:latin typeface="Montserrat" panose="00000500000000000000" pitchFamily="50" charset="0"/>
                  </a:rPr>
                  <a:t>Test ADF : NOK</a:t>
                </a:r>
              </a:p>
              <a:p>
                <a:pPr algn="ctr"/>
                <a:endParaRPr lang="fr-FR" dirty="0">
                  <a:solidFill>
                    <a:schemeClr val="bg1"/>
                  </a:solidFill>
                  <a:latin typeface="Montserrat" panose="00000500000000000000" pitchFamily="50" charset="0"/>
                </a:endParaRPr>
              </a:p>
              <a:p>
                <a:r>
                  <a:rPr lang="fr-FR" b="1" dirty="0">
                    <a:solidFill>
                      <a:schemeClr val="bg1"/>
                    </a:solidFill>
                    <a:latin typeface="Montserrat" panose="00000500000000000000" pitchFamily="50" charset="0"/>
                  </a:rPr>
                  <a:t>ACF</a:t>
                </a:r>
                <a:r>
                  <a:rPr lang="fr-FR" dirty="0">
                    <a:solidFill>
                      <a:schemeClr val="bg1"/>
                    </a:solidFill>
                    <a:latin typeface="Montserrat" panose="00000500000000000000" pitchFamily="50" charset="0"/>
                  </a:rPr>
                  <a:t> : lags saisonniers significatifs</a:t>
                </a:r>
              </a:p>
              <a:p>
                <a:r>
                  <a:rPr lang="fr-FR" dirty="0">
                    <a:solidFill>
                      <a:schemeClr val="bg1"/>
                    </a:solidFill>
                    <a:latin typeface="Montserrat" panose="00000500000000000000" pitchFamily="50" charset="0"/>
                    <a:sym typeface="Wingdings" panose="05000000000000000000" pitchFamily="2" charset="2"/>
                  </a:rPr>
                  <a:t>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D</m:t>
                    </m:r>
                    <m:r>
                      <a:rPr lang="fr-FR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=12</m:t>
                    </m:r>
                  </m:oMath>
                </a14:m>
                <a:endParaRPr lang="fr-FR" dirty="0">
                  <a:solidFill>
                    <a:schemeClr val="bg1"/>
                  </a:solidFill>
                  <a:latin typeface="Montserrat" panose="00000500000000000000" pitchFamily="50" charset="0"/>
                </a:endParaRPr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8864C8ED-2627-42E9-BE30-089AE55092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9989" y="2605876"/>
                <a:ext cx="3416400" cy="954107"/>
              </a:xfrm>
              <a:prstGeom prst="rect">
                <a:avLst/>
              </a:prstGeom>
              <a:blipFill>
                <a:blip r:embed="rId4"/>
                <a:stretch>
                  <a:fillRect l="-535" t="-637" b="-573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Ellipse 12">
            <a:extLst>
              <a:ext uri="{FF2B5EF4-FFF2-40B4-BE49-F238E27FC236}">
                <a16:creationId xmlns:a16="http://schemas.microsoft.com/office/drawing/2014/main" id="{30F1E35B-3968-4749-B39D-CBD49EAE7354}"/>
              </a:ext>
            </a:extLst>
          </p:cNvPr>
          <p:cNvSpPr/>
          <p:nvPr/>
        </p:nvSpPr>
        <p:spPr>
          <a:xfrm>
            <a:off x="4009232" y="3340100"/>
            <a:ext cx="144000" cy="144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CB0C1A9D-4263-419A-A3A8-25AF8512BE95}"/>
              </a:ext>
            </a:extLst>
          </p:cNvPr>
          <p:cNvSpPr/>
          <p:nvPr/>
        </p:nvSpPr>
        <p:spPr>
          <a:xfrm>
            <a:off x="4565650" y="3475383"/>
            <a:ext cx="144000" cy="144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5EC3073F-DE47-4415-B8AC-E9C826C7E5BA}"/>
              </a:ext>
            </a:extLst>
          </p:cNvPr>
          <p:cNvSpPr/>
          <p:nvPr/>
        </p:nvSpPr>
        <p:spPr>
          <a:xfrm>
            <a:off x="5129609" y="3513266"/>
            <a:ext cx="144000" cy="144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4125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 animBg="1"/>
      <p:bldP spid="16" grpId="0" animBg="1"/>
      <p:bldP spid="1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3" name="Google Shape;1993;p57"/>
          <p:cNvSpPr txBox="1">
            <a:spLocks noGrp="1"/>
          </p:cNvSpPr>
          <p:nvPr>
            <p:ph type="title"/>
          </p:nvPr>
        </p:nvSpPr>
        <p:spPr>
          <a:xfrm>
            <a:off x="938499" y="445025"/>
            <a:ext cx="5879743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Stationnarisation de la série (2/3)</a:t>
            </a:r>
            <a:endParaRPr dirty="0"/>
          </a:p>
        </p:txBody>
      </p:sp>
      <p:cxnSp>
        <p:nvCxnSpPr>
          <p:cNvPr id="1998" name="Google Shape;1998;p57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3" name="Image 2">
            <a:extLst>
              <a:ext uri="{FF2B5EF4-FFF2-40B4-BE49-F238E27FC236}">
                <a16:creationId xmlns:a16="http://schemas.microsoft.com/office/drawing/2014/main" id="{AA4EF1AD-1C00-4092-B520-4CB675AA59C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88910" y="1092668"/>
            <a:ext cx="4693456" cy="37650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8864C8ED-2627-42E9-BE30-089AE5509281}"/>
                  </a:ext>
                </a:extLst>
              </p:cNvPr>
              <p:cNvSpPr txBox="1"/>
              <p:nvPr/>
            </p:nvSpPr>
            <p:spPr>
              <a:xfrm>
                <a:off x="5659988" y="2605876"/>
                <a:ext cx="3416400" cy="11695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>
                    <a:solidFill>
                      <a:schemeClr val="bg1"/>
                    </a:solidFill>
                    <a:latin typeface="Montserrat" panose="00000500000000000000" pitchFamily="50" charset="0"/>
                  </a:rPr>
                  <a:t>Test ADF : NOK</a:t>
                </a:r>
              </a:p>
              <a:p>
                <a:pPr algn="ctr"/>
                <a:endParaRPr lang="fr-FR" dirty="0">
                  <a:solidFill>
                    <a:schemeClr val="bg1"/>
                  </a:solidFill>
                  <a:latin typeface="Montserrat" panose="00000500000000000000" pitchFamily="50" charset="0"/>
                </a:endParaRPr>
              </a:p>
              <a:p>
                <a:r>
                  <a:rPr lang="fr-FR" b="1" dirty="0">
                    <a:solidFill>
                      <a:schemeClr val="bg1"/>
                    </a:solidFill>
                    <a:latin typeface="Montserrat" panose="00000500000000000000" pitchFamily="50" charset="0"/>
                  </a:rPr>
                  <a:t>ACF </a:t>
                </a:r>
                <a:r>
                  <a:rPr lang="fr-FR" dirty="0">
                    <a:solidFill>
                      <a:schemeClr val="bg1"/>
                    </a:solidFill>
                    <a:latin typeface="Montserrat" panose="00000500000000000000" pitchFamily="50" charset="0"/>
                  </a:rPr>
                  <a:t>et </a:t>
                </a:r>
                <a:r>
                  <a:rPr lang="fr-FR" b="1" dirty="0">
                    <a:solidFill>
                      <a:schemeClr val="bg1"/>
                    </a:solidFill>
                    <a:latin typeface="Montserrat" panose="00000500000000000000" pitchFamily="50" charset="0"/>
                  </a:rPr>
                  <a:t>PACF</a:t>
                </a:r>
                <a:r>
                  <a:rPr lang="fr-FR" dirty="0">
                    <a:solidFill>
                      <a:schemeClr val="bg1"/>
                    </a:solidFill>
                    <a:latin typeface="Montserrat" panose="00000500000000000000" pitchFamily="50" charset="0"/>
                  </a:rPr>
                  <a:t> : premier lag significatif</a:t>
                </a:r>
              </a:p>
              <a:p>
                <a:r>
                  <a:rPr lang="fr-FR" dirty="0">
                    <a:solidFill>
                      <a:schemeClr val="bg1"/>
                    </a:solidFill>
                    <a:latin typeface="Montserrat" panose="00000500000000000000" pitchFamily="50" charset="0"/>
                    <a:sym typeface="Wingdings" panose="05000000000000000000" pitchFamily="2" charset="2"/>
                  </a:rPr>
                  <a:t>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d</m:t>
                    </m:r>
                    <m:r>
                      <a:rPr lang="fr-FR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=1</m:t>
                    </m:r>
                  </m:oMath>
                </a14:m>
                <a:endParaRPr lang="fr-FR" dirty="0">
                  <a:solidFill>
                    <a:schemeClr val="bg1"/>
                  </a:solidFill>
                  <a:latin typeface="Montserrat" panose="00000500000000000000" pitchFamily="50" charset="0"/>
                </a:endParaRPr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8864C8ED-2627-42E9-BE30-089AE55092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9988" y="2605876"/>
                <a:ext cx="3416400" cy="1169551"/>
              </a:xfrm>
              <a:prstGeom prst="rect">
                <a:avLst/>
              </a:prstGeom>
              <a:blipFill>
                <a:blip r:embed="rId4"/>
                <a:stretch>
                  <a:fillRect l="-535" t="-521" b="-468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Ellipse 15">
            <a:extLst>
              <a:ext uri="{FF2B5EF4-FFF2-40B4-BE49-F238E27FC236}">
                <a16:creationId xmlns:a16="http://schemas.microsoft.com/office/drawing/2014/main" id="{CB0C1A9D-4263-419A-A3A8-25AF8512BE95}"/>
              </a:ext>
            </a:extLst>
          </p:cNvPr>
          <p:cNvSpPr/>
          <p:nvPr/>
        </p:nvSpPr>
        <p:spPr>
          <a:xfrm>
            <a:off x="1160463" y="3602655"/>
            <a:ext cx="144000" cy="144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5EC3073F-DE47-4415-B8AC-E9C826C7E5BA}"/>
              </a:ext>
            </a:extLst>
          </p:cNvPr>
          <p:cNvSpPr/>
          <p:nvPr/>
        </p:nvSpPr>
        <p:spPr>
          <a:xfrm>
            <a:off x="3500835" y="3602655"/>
            <a:ext cx="144000" cy="144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59796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6" grpId="0" animBg="1"/>
      <p:bldP spid="1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3" name="Google Shape;1993;p57"/>
          <p:cNvSpPr txBox="1">
            <a:spLocks noGrp="1"/>
          </p:cNvSpPr>
          <p:nvPr>
            <p:ph type="title"/>
          </p:nvPr>
        </p:nvSpPr>
        <p:spPr>
          <a:xfrm>
            <a:off x="938499" y="445025"/>
            <a:ext cx="5879743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Stationnarisation de la série (3/3)</a:t>
            </a:r>
            <a:endParaRPr dirty="0"/>
          </a:p>
        </p:txBody>
      </p:sp>
      <p:cxnSp>
        <p:nvCxnSpPr>
          <p:cNvPr id="1998" name="Google Shape;1998;p57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3" name="Image 2">
            <a:extLst>
              <a:ext uri="{FF2B5EF4-FFF2-40B4-BE49-F238E27FC236}">
                <a16:creationId xmlns:a16="http://schemas.microsoft.com/office/drawing/2014/main" id="{AA4EF1AD-1C00-4092-B520-4CB675AA59C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88910" y="1092668"/>
            <a:ext cx="4693455" cy="37650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8864C8ED-2627-42E9-BE30-089AE5509281}"/>
                  </a:ext>
                </a:extLst>
              </p:cNvPr>
              <p:cNvSpPr txBox="1"/>
              <p:nvPr/>
            </p:nvSpPr>
            <p:spPr>
              <a:xfrm>
                <a:off x="5659988" y="2605876"/>
                <a:ext cx="3415431" cy="18928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>
                    <a:solidFill>
                      <a:schemeClr val="bg1"/>
                    </a:solidFill>
                    <a:latin typeface="Montserrat" panose="00000500000000000000" pitchFamily="50" charset="0"/>
                  </a:rPr>
                  <a:t>Test ADF : NOK</a:t>
                </a:r>
              </a:p>
              <a:p>
                <a:pPr algn="ctr"/>
                <a:endParaRPr lang="fr-FR" dirty="0">
                  <a:solidFill>
                    <a:schemeClr val="bg1"/>
                  </a:solidFill>
                  <a:latin typeface="Montserrat" panose="00000500000000000000" pitchFamily="50" charset="0"/>
                </a:endParaRPr>
              </a:p>
              <a:p>
                <a:r>
                  <a:rPr lang="fr-FR" b="1" dirty="0">
                    <a:solidFill>
                      <a:schemeClr val="bg1"/>
                    </a:solidFill>
                    <a:latin typeface="Montserrat" panose="00000500000000000000" pitchFamily="50" charset="0"/>
                  </a:rPr>
                  <a:t>ACF </a:t>
                </a:r>
                <a:r>
                  <a:rPr lang="fr-FR" dirty="0">
                    <a:solidFill>
                      <a:schemeClr val="bg1"/>
                    </a:solidFill>
                    <a:latin typeface="Montserrat" panose="00000500000000000000" pitchFamily="50" charset="0"/>
                  </a:rPr>
                  <a:t>et </a:t>
                </a:r>
                <a:r>
                  <a:rPr lang="fr-FR" b="1" dirty="0">
                    <a:solidFill>
                      <a:schemeClr val="bg1"/>
                    </a:solidFill>
                    <a:latin typeface="Montserrat" panose="00000500000000000000" pitchFamily="50" charset="0"/>
                  </a:rPr>
                  <a:t>PACF</a:t>
                </a:r>
                <a:r>
                  <a:rPr lang="fr-FR" dirty="0">
                    <a:solidFill>
                      <a:schemeClr val="bg1"/>
                    </a:solidFill>
                    <a:latin typeface="Montserrat" panose="00000500000000000000" pitchFamily="50" charset="0"/>
                  </a:rPr>
                  <a:t> : premiers lag significatifs</a:t>
                </a:r>
              </a:p>
              <a:p>
                <a:r>
                  <a:rPr lang="fr-FR" dirty="0">
                    <a:solidFill>
                      <a:schemeClr val="bg1"/>
                    </a:solidFill>
                    <a:latin typeface="Montserrat" panose="00000500000000000000" pitchFamily="50" charset="0"/>
                    <a:sym typeface="Wingdings" panose="05000000000000000000" pitchFamily="2" charset="2"/>
                  </a:rPr>
                  <a:t> Série trop différenciée</a:t>
                </a:r>
              </a:p>
              <a:p>
                <a:endParaRPr lang="fr-FR" dirty="0">
                  <a:solidFill>
                    <a:schemeClr val="bg1"/>
                  </a:solidFill>
                  <a:latin typeface="Montserrat" panose="00000500000000000000" pitchFamily="50" charset="0"/>
                </a:endParaRPr>
              </a:p>
              <a:p>
                <a:pPr>
                  <a:spcAft>
                    <a:spcPts val="600"/>
                  </a:spcAft>
                </a:pPr>
                <a:r>
                  <a:rPr lang="fr-FR" dirty="0">
                    <a:solidFill>
                      <a:schemeClr val="bg1"/>
                    </a:solidFill>
                    <a:latin typeface="Montserrat" panose="00000500000000000000" pitchFamily="50" charset="0"/>
                  </a:rPr>
                  <a:t>Premier modèle à tester de la forme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fr-F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𝒑</m:t>
                          </m:r>
                          <m:r>
                            <a:rPr lang="fr-F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fr-F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fr-F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fr-FR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</m:d>
                      <m:r>
                        <a:rPr lang="fr-FR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fr-F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fr-FR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𝑷</m:t>
                              </m:r>
                              <m:r>
                                <a:rPr lang="fr-FR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fr-F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fr-FR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fr-FR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𝑸</m:t>
                              </m:r>
                            </m:e>
                          </m:d>
                        </m:e>
                        <m:sub>
                          <m:r>
                            <a:rPr lang="fr-F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bg1"/>
                  </a:solidFill>
                  <a:latin typeface="Montserrat" panose="00000500000000000000" pitchFamily="50" charset="0"/>
                </a:endParaRPr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8864C8ED-2627-42E9-BE30-089AE55092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9988" y="2605876"/>
                <a:ext cx="3415431" cy="1892826"/>
              </a:xfrm>
              <a:prstGeom prst="rect">
                <a:avLst/>
              </a:prstGeom>
              <a:blipFill>
                <a:blip r:embed="rId4"/>
                <a:stretch>
                  <a:fillRect l="-535" t="-322" r="-357" b="-64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Ellipse 15">
            <a:extLst>
              <a:ext uri="{FF2B5EF4-FFF2-40B4-BE49-F238E27FC236}">
                <a16:creationId xmlns:a16="http://schemas.microsoft.com/office/drawing/2014/main" id="{CB0C1A9D-4263-419A-A3A8-25AF8512BE95}"/>
              </a:ext>
            </a:extLst>
          </p:cNvPr>
          <p:cNvSpPr/>
          <p:nvPr/>
        </p:nvSpPr>
        <p:spPr>
          <a:xfrm>
            <a:off x="1152842" y="4050832"/>
            <a:ext cx="211137" cy="15203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5EC3073F-DE47-4415-B8AC-E9C826C7E5BA}"/>
              </a:ext>
            </a:extLst>
          </p:cNvPr>
          <p:cNvSpPr/>
          <p:nvPr/>
        </p:nvSpPr>
        <p:spPr>
          <a:xfrm>
            <a:off x="3493215" y="4058868"/>
            <a:ext cx="144000" cy="144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42158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3" name="Google Shape;1993;p57"/>
          <p:cNvSpPr txBox="1">
            <a:spLocks noGrp="1"/>
          </p:cNvSpPr>
          <p:nvPr>
            <p:ph type="title"/>
          </p:nvPr>
        </p:nvSpPr>
        <p:spPr>
          <a:xfrm>
            <a:off x="938499" y="445025"/>
            <a:ext cx="5879743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Détermination des paramètres</a:t>
            </a:r>
            <a:endParaRPr dirty="0"/>
          </a:p>
        </p:txBody>
      </p:sp>
      <p:cxnSp>
        <p:nvCxnSpPr>
          <p:cNvPr id="1998" name="Google Shape;1998;p57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3" name="Image 2">
            <a:extLst>
              <a:ext uri="{FF2B5EF4-FFF2-40B4-BE49-F238E27FC236}">
                <a16:creationId xmlns:a16="http://schemas.microsoft.com/office/drawing/2014/main" id="{AA4EF1AD-1C00-4092-B520-4CB675AA59C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88910" y="1092668"/>
            <a:ext cx="4693456" cy="37650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8864C8ED-2627-42E9-BE30-089AE5509281}"/>
                  </a:ext>
                </a:extLst>
              </p:cNvPr>
              <p:cNvSpPr txBox="1"/>
              <p:nvPr/>
            </p:nvSpPr>
            <p:spPr>
              <a:xfrm>
                <a:off x="5591408" y="2605876"/>
                <a:ext cx="3416400" cy="19697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fr-FR" dirty="0">
                    <a:solidFill>
                      <a:schemeClr val="bg1"/>
                    </a:solidFill>
                    <a:latin typeface="Montserrat" panose="00000500000000000000" pitchFamily="50" charset="0"/>
                  </a:rPr>
                  <a:t>- Essais successifs après lecture des autocorrélogrammes :</a:t>
                </a:r>
              </a:p>
              <a:p>
                <a:pPr marL="285750" indent="-285750">
                  <a:buClr>
                    <a:schemeClr val="bg1"/>
                  </a:buClr>
                  <a:buFont typeface="Arial" panose="020B0604020202020204" pitchFamily="34" charset="0"/>
                  <a:buChar char="•"/>
                </a:pPr>
                <a:r>
                  <a:rPr lang="fr-FR" dirty="0">
                    <a:solidFill>
                      <a:schemeClr val="bg1"/>
                    </a:solidFill>
                    <a:latin typeface="Montserrat" panose="00000500000000000000" pitchFamily="50" charset="0"/>
                  </a:rPr>
                  <a:t>PACF </a:t>
                </a:r>
                <a:r>
                  <a:rPr lang="fr-FR" dirty="0">
                    <a:solidFill>
                      <a:schemeClr val="bg1"/>
                    </a:solidFill>
                    <a:latin typeface="Montserrat" panose="00000500000000000000" pitchFamily="50" charset="0"/>
                    <a:sym typeface="Wingdings" panose="05000000000000000000" pitchFamily="2" charset="2"/>
                  </a:rPr>
                  <a:t> AR</a:t>
                </a:r>
              </a:p>
              <a:p>
                <a:pPr marL="285750" indent="-285750">
                  <a:buClr>
                    <a:schemeClr val="bg1"/>
                  </a:buClr>
                  <a:buFont typeface="Arial" panose="020B0604020202020204" pitchFamily="34" charset="0"/>
                  <a:buChar char="•"/>
                </a:pPr>
                <a:r>
                  <a:rPr lang="fr-FR" dirty="0">
                    <a:solidFill>
                      <a:schemeClr val="bg1"/>
                    </a:solidFill>
                    <a:latin typeface="Montserrat" panose="00000500000000000000" pitchFamily="50" charset="0"/>
                    <a:sym typeface="Wingdings" panose="05000000000000000000" pitchFamily="2" charset="2"/>
                  </a:rPr>
                  <a:t>ACF  MA</a:t>
                </a:r>
              </a:p>
              <a:p>
                <a:pPr marL="285750" indent="-285750">
                  <a:buClr>
                    <a:schemeClr val="bg1"/>
                  </a:buClr>
                  <a:buFont typeface="Arial" panose="020B0604020202020204" pitchFamily="34" charset="0"/>
                  <a:buChar char="•"/>
                </a:pPr>
                <a:endParaRPr lang="fr-FR" dirty="0">
                  <a:solidFill>
                    <a:schemeClr val="bg1"/>
                  </a:solidFill>
                  <a:latin typeface="Montserrat" panose="00000500000000000000" pitchFamily="50" charset="0"/>
                  <a:sym typeface="Wingdings" panose="05000000000000000000" pitchFamily="2" charset="2"/>
                </a:endParaRPr>
              </a:p>
              <a:p>
                <a:pPr>
                  <a:spcAft>
                    <a:spcPts val="600"/>
                  </a:spcAft>
                </a:pPr>
                <a:r>
                  <a:rPr lang="fr-FR" dirty="0">
                    <a:solidFill>
                      <a:schemeClr val="bg1"/>
                    </a:solidFill>
                    <a:latin typeface="Montserrat" panose="00000500000000000000" pitchFamily="50" charset="0"/>
                  </a:rPr>
                  <a:t>Premier modèle à tester de la forme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fr-F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fr-F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 0, </m:t>
                          </m:r>
                          <m:r>
                            <a:rPr lang="fr-FR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fr-FR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fr-F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fr-FR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fr-FR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 1, </m:t>
                              </m:r>
                              <m:r>
                                <a:rPr lang="fr-FR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d>
                        </m:e>
                        <m:sub>
                          <m:r>
                            <a:rPr lang="fr-FR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𝟏𝟐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bg1"/>
                  </a:solidFill>
                  <a:latin typeface="Montserrat" panose="00000500000000000000" pitchFamily="50" charset="0"/>
                </a:endParaRPr>
              </a:p>
              <a:p>
                <a:pPr>
                  <a:buClr>
                    <a:schemeClr val="bg1"/>
                  </a:buClr>
                </a:pPr>
                <a:endParaRPr lang="fr-FR" dirty="0">
                  <a:solidFill>
                    <a:schemeClr val="bg1"/>
                  </a:solidFill>
                  <a:latin typeface="Montserrat" panose="00000500000000000000" pitchFamily="50" charset="0"/>
                </a:endParaRPr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8864C8ED-2627-42E9-BE30-089AE55092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1408" y="2605876"/>
                <a:ext cx="3416400" cy="1969770"/>
              </a:xfrm>
              <a:prstGeom prst="rect">
                <a:avLst/>
              </a:prstGeom>
              <a:blipFill>
                <a:blip r:embed="rId4"/>
                <a:stretch>
                  <a:fillRect l="-535" t="-309" r="-35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23847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993" name="Google Shape;1993;p57"/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938499" y="445025"/>
                <a:ext cx="5879743" cy="9414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dirty="0"/>
                  <a:t>Modèle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fr-FR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fr-FR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, 0, </m:t>
                        </m:r>
                        <m:r>
                          <a:rPr lang="fr-FR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  <m:r>
                      <a:rPr lang="fr-FR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fr-FR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fr-FR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fr-FR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, 1, </m:t>
                            </m:r>
                            <m:r>
                              <a:rPr lang="fr-FR" b="1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e>
                        </m:d>
                      </m:e>
                      <m:sub>
                        <m:r>
                          <a:rPr lang="fr-FR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𝟏𝟐</m:t>
                        </m:r>
                      </m:sub>
                    </m:sSub>
                  </m:oMath>
                </a14:m>
                <a:endParaRPr dirty="0"/>
              </a:p>
            </p:txBody>
          </p:sp>
        </mc:Choice>
        <mc:Fallback xmlns="">
          <p:sp>
            <p:nvSpPr>
              <p:cNvPr id="1993" name="Google Shape;1993;p57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938499" y="445025"/>
                <a:ext cx="5879743" cy="941400"/>
              </a:xfrm>
              <a:prstGeom prst="rect">
                <a:avLst/>
              </a:prstGeom>
              <a:blipFill>
                <a:blip r:embed="rId3"/>
                <a:stretch>
                  <a:fillRect l="-166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98" name="Google Shape;1998;p57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10" name="ZoneTexte 9">
            <a:extLst>
              <a:ext uri="{FF2B5EF4-FFF2-40B4-BE49-F238E27FC236}">
                <a16:creationId xmlns:a16="http://schemas.microsoft.com/office/drawing/2014/main" id="{8864C8ED-2627-42E9-BE30-089AE5509281}"/>
              </a:ext>
            </a:extLst>
          </p:cNvPr>
          <p:cNvSpPr txBox="1"/>
          <p:nvPr/>
        </p:nvSpPr>
        <p:spPr>
          <a:xfrm>
            <a:off x="1722120" y="4329143"/>
            <a:ext cx="569976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bg1"/>
              </a:buClr>
            </a:pPr>
            <a:r>
              <a:rPr lang="fr-FR" dirty="0">
                <a:solidFill>
                  <a:schemeClr val="bg1"/>
                </a:solidFill>
                <a:latin typeface="Montserrat" panose="00000500000000000000" pitchFamily="50" charset="0"/>
              </a:rPr>
              <a:t>Terme saisonnier non significatif</a:t>
            </a:r>
          </a:p>
          <a:p>
            <a:pPr algn="ctr">
              <a:buClr>
                <a:schemeClr val="bg1"/>
              </a:buClr>
            </a:pPr>
            <a:r>
              <a:rPr lang="fr-FR" dirty="0">
                <a:solidFill>
                  <a:schemeClr val="bg1"/>
                </a:solidFill>
                <a:latin typeface="Montserrat" panose="00000500000000000000" pitchFamily="50" charset="0"/>
                <a:sym typeface="Wingdings" panose="05000000000000000000" pitchFamily="2" charset="2"/>
              </a:rPr>
              <a:t> Ajout ou retrait de termes selon les autocorrélogrammes</a:t>
            </a:r>
            <a:endParaRPr lang="fr-FR" dirty="0">
              <a:solidFill>
                <a:schemeClr val="bg1"/>
              </a:solidFill>
              <a:latin typeface="Montserrat" panose="00000500000000000000" pitchFamily="50" charset="0"/>
            </a:endParaRPr>
          </a:p>
          <a:p>
            <a:pPr algn="ctr">
              <a:buClr>
                <a:schemeClr val="bg1"/>
              </a:buClr>
            </a:pPr>
            <a:endParaRPr lang="fr-FR" dirty="0">
              <a:solidFill>
                <a:schemeClr val="bg1"/>
              </a:solidFill>
              <a:latin typeface="Montserrat" panose="00000500000000000000" pitchFamily="50" charset="0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9F60458-6231-4207-8566-63E1A7A4AA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4830" y="1090631"/>
            <a:ext cx="6074340" cy="308415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519CB51-CC23-42A1-88D9-87918C266F0B}"/>
              </a:ext>
            </a:extLst>
          </p:cNvPr>
          <p:cNvSpPr/>
          <p:nvPr/>
        </p:nvSpPr>
        <p:spPr>
          <a:xfrm>
            <a:off x="1534830" y="1525538"/>
            <a:ext cx="3326730" cy="180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1B8401D-F9C8-4836-9D3C-E818B4A58096}"/>
              </a:ext>
            </a:extLst>
          </p:cNvPr>
          <p:cNvSpPr/>
          <p:nvPr/>
        </p:nvSpPr>
        <p:spPr>
          <a:xfrm>
            <a:off x="4785360" y="2540156"/>
            <a:ext cx="434340" cy="7440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36936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8" grpId="0" animBg="1"/>
      <p:bldP spid="9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3" name="Google Shape;1993;p57"/>
          <p:cNvSpPr txBox="1">
            <a:spLocks noGrp="1"/>
          </p:cNvSpPr>
          <p:nvPr>
            <p:ph type="title"/>
          </p:nvPr>
        </p:nvSpPr>
        <p:spPr>
          <a:xfrm>
            <a:off x="938499" y="445025"/>
            <a:ext cx="5879743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Procédure </a:t>
            </a:r>
            <a:r>
              <a:rPr lang="fr-FR" dirty="0" err="1"/>
              <a:t>Auto_ARIMA</a:t>
            </a:r>
            <a:endParaRPr dirty="0"/>
          </a:p>
        </p:txBody>
      </p:sp>
      <p:cxnSp>
        <p:nvCxnSpPr>
          <p:cNvPr id="1998" name="Google Shape;1998;p57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6" name="Image 5">
            <a:extLst>
              <a:ext uri="{FF2B5EF4-FFF2-40B4-BE49-F238E27FC236}">
                <a16:creationId xmlns:a16="http://schemas.microsoft.com/office/drawing/2014/main" id="{4978AFCC-19E9-4E8D-88D9-ED5442821A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580" y="1059180"/>
            <a:ext cx="3971823" cy="388715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A0196E8-DCD2-4914-97CD-0CDB3BC5CBB4}"/>
              </a:ext>
            </a:extLst>
          </p:cNvPr>
          <p:cNvSpPr/>
          <p:nvPr/>
        </p:nvSpPr>
        <p:spPr>
          <a:xfrm>
            <a:off x="2232660" y="2638058"/>
            <a:ext cx="285150" cy="13929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79F909A-3D59-48E2-9CEE-160C5DE2FEB4}"/>
              </a:ext>
            </a:extLst>
          </p:cNvPr>
          <p:cNvSpPr/>
          <p:nvPr/>
        </p:nvSpPr>
        <p:spPr>
          <a:xfrm>
            <a:off x="495300" y="4084320"/>
            <a:ext cx="2362200" cy="4038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1" name="Image 10" descr="Une image contenant texte, moniteur&#10;&#10;Description générée automatiquement">
            <a:extLst>
              <a:ext uri="{FF2B5EF4-FFF2-40B4-BE49-F238E27FC236}">
                <a16:creationId xmlns:a16="http://schemas.microsoft.com/office/drawing/2014/main" id="{E487D87E-99C7-4484-83C2-ACBE27C487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3640" y="1059180"/>
            <a:ext cx="4694400" cy="3765838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8A232BAA-9542-43E7-B178-5917E28C2189}"/>
              </a:ext>
            </a:extLst>
          </p:cNvPr>
          <p:cNvSpPr/>
          <p:nvPr/>
        </p:nvSpPr>
        <p:spPr>
          <a:xfrm>
            <a:off x="807720" y="1318260"/>
            <a:ext cx="1958340" cy="1981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9EBDF89-9608-4CB9-9393-E379F931CB2E}"/>
              </a:ext>
            </a:extLst>
          </p:cNvPr>
          <p:cNvSpPr/>
          <p:nvPr/>
        </p:nvSpPr>
        <p:spPr>
          <a:xfrm>
            <a:off x="3444239" y="1516380"/>
            <a:ext cx="678181" cy="1981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26002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8" grpId="0" animBg="1"/>
      <p:bldP spid="1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3" name="Google Shape;1993;p57"/>
          <p:cNvSpPr txBox="1">
            <a:spLocks noGrp="1"/>
          </p:cNvSpPr>
          <p:nvPr>
            <p:ph type="title"/>
          </p:nvPr>
        </p:nvSpPr>
        <p:spPr>
          <a:xfrm>
            <a:off x="938499" y="445025"/>
            <a:ext cx="5879743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Normalité des résidus</a:t>
            </a:r>
            <a:endParaRPr dirty="0"/>
          </a:p>
        </p:txBody>
      </p:sp>
      <p:cxnSp>
        <p:nvCxnSpPr>
          <p:cNvPr id="1998" name="Google Shape;1998;p57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3" name="Image 2">
            <a:extLst>
              <a:ext uri="{FF2B5EF4-FFF2-40B4-BE49-F238E27FC236}">
                <a16:creationId xmlns:a16="http://schemas.microsoft.com/office/drawing/2014/main" id="{A1A1AE2F-5616-4D62-A97D-4B2F2BAF42E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31343" y="1194427"/>
            <a:ext cx="3633501" cy="2699171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2952CA53-C3C8-45B3-A009-1A63AAA53A7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836220" y="1194427"/>
            <a:ext cx="3633501" cy="2699171"/>
          </a:xfrm>
          <a:prstGeom prst="rect">
            <a:avLst/>
          </a:prstGeom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18BB5391-3153-4097-82DC-C76359AA5880}"/>
              </a:ext>
            </a:extLst>
          </p:cNvPr>
          <p:cNvSpPr txBox="1"/>
          <p:nvPr/>
        </p:nvSpPr>
        <p:spPr>
          <a:xfrm>
            <a:off x="5288514" y="4098536"/>
            <a:ext cx="27289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  <a:latin typeface="Montserrat" panose="00000500000000000000" pitchFamily="50" charset="0"/>
              </a:rPr>
              <a:t>Test Shapiro : NOK</a:t>
            </a:r>
            <a:br>
              <a:rPr lang="fr-FR" dirty="0">
                <a:solidFill>
                  <a:schemeClr val="bg1"/>
                </a:solidFill>
                <a:latin typeface="Montserrat" panose="00000500000000000000" pitchFamily="50" charset="0"/>
              </a:rPr>
            </a:br>
            <a:r>
              <a:rPr lang="fr-FR" dirty="0">
                <a:solidFill>
                  <a:schemeClr val="bg1"/>
                </a:solidFill>
                <a:latin typeface="Montserrat" panose="00000500000000000000" pitchFamily="50" charset="0"/>
              </a:rPr>
              <a:t>Test KS :              OK</a:t>
            </a:r>
          </a:p>
        </p:txBody>
      </p:sp>
    </p:spTree>
    <p:extLst>
      <p:ext uri="{BB962C8B-B14F-4D97-AF65-F5344CB8AC3E}">
        <p14:creationId xmlns:p14="http://schemas.microsoft.com/office/powerpoint/2010/main" val="2404184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84E76D81-55C7-4BE3-9704-6598C5EAE6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0869" y="1286915"/>
            <a:ext cx="6142262" cy="3285951"/>
          </a:xfrm>
          <a:prstGeom prst="rect">
            <a:avLst/>
          </a:prstGeom>
        </p:spPr>
      </p:pic>
      <p:sp>
        <p:nvSpPr>
          <p:cNvPr id="1993" name="Google Shape;1993;p57"/>
          <p:cNvSpPr txBox="1">
            <a:spLocks noGrp="1"/>
          </p:cNvSpPr>
          <p:nvPr>
            <p:ph type="title"/>
          </p:nvPr>
        </p:nvSpPr>
        <p:spPr>
          <a:xfrm>
            <a:off x="938499" y="445025"/>
            <a:ext cx="5879743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Validation a posteriori (1/2)</a:t>
            </a:r>
            <a:endParaRPr dirty="0"/>
          </a:p>
        </p:txBody>
      </p:sp>
      <p:cxnSp>
        <p:nvCxnSpPr>
          <p:cNvPr id="1998" name="Google Shape;1998;p57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4A0196E8-DCD2-4914-97CD-0CDB3BC5CBB4}"/>
              </a:ext>
            </a:extLst>
          </p:cNvPr>
          <p:cNvSpPr/>
          <p:nvPr/>
        </p:nvSpPr>
        <p:spPr>
          <a:xfrm>
            <a:off x="4495800" y="2638058"/>
            <a:ext cx="449580" cy="111901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79F909A-3D59-48E2-9CEE-160C5DE2FEB4}"/>
              </a:ext>
            </a:extLst>
          </p:cNvPr>
          <p:cNvSpPr/>
          <p:nvPr/>
        </p:nvSpPr>
        <p:spPr>
          <a:xfrm>
            <a:off x="1516170" y="3865941"/>
            <a:ext cx="5166570" cy="27933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5691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6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Validation a posteriori (2/2)</a:t>
            </a:r>
            <a:endParaRPr dirty="0"/>
          </a:p>
        </p:txBody>
      </p:sp>
      <p:cxnSp>
        <p:nvCxnSpPr>
          <p:cNvPr id="234" name="Google Shape;234;p46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17" name="Image 16">
            <a:extLst>
              <a:ext uri="{FF2B5EF4-FFF2-40B4-BE49-F238E27FC236}">
                <a16:creationId xmlns:a16="http://schemas.microsoft.com/office/drawing/2014/main" id="{F36857A5-E77F-4110-BA8C-A2E27F63C69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163433" y="1386425"/>
            <a:ext cx="3092930" cy="310038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" name="ZoneTexte 21">
                <a:extLst>
                  <a:ext uri="{FF2B5EF4-FFF2-40B4-BE49-F238E27FC236}">
                    <a16:creationId xmlns:a16="http://schemas.microsoft.com/office/drawing/2014/main" id="{D7B8BF89-7316-4112-A801-D856E41BB263}"/>
                  </a:ext>
                </a:extLst>
              </p:cNvPr>
              <p:cNvSpPr txBox="1"/>
              <p:nvPr/>
            </p:nvSpPr>
            <p:spPr>
              <a:xfrm>
                <a:off x="5251654" y="2558083"/>
                <a:ext cx="2728913" cy="7570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𝑀𝐴𝑃𝐸</m:t>
                      </m:r>
                      <m:r>
                        <a:rPr lang="fr-F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=3,5%</m:t>
                      </m:r>
                    </m:oMath>
                    <m:oMath xmlns:m="http://schemas.openxmlformats.org/officeDocument/2006/math">
                      <m:r>
                        <a:rPr lang="fr-F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𝑅𝑀𝑆𝐸</m:t>
                      </m:r>
                      <m:r>
                        <a:rPr lang="fr-F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=1300 </m:t>
                      </m:r>
                      <m:r>
                        <a:rPr lang="fr-F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𝑀𝑊h</m:t>
                      </m:r>
                    </m:oMath>
                    <m:oMath xmlns:m="http://schemas.openxmlformats.org/officeDocument/2006/math">
                      <m:r>
                        <a:rPr lang="fr-F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𝑀𝐴𝐸</m:t>
                      </m:r>
                      <m:r>
                        <a:rPr lang="fr-F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=1044 </m:t>
                      </m:r>
                      <m:r>
                        <a:rPr lang="fr-F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𝑀𝑊h</m:t>
                      </m:r>
                    </m:oMath>
                  </m:oMathPara>
                </a14:m>
                <a:endParaRPr lang="fr-FR" dirty="0">
                  <a:solidFill>
                    <a:schemeClr val="bg1"/>
                  </a:solidFill>
                  <a:latin typeface="Montserrat" panose="00000500000000000000" pitchFamily="50" charset="0"/>
                </a:endParaRPr>
              </a:p>
            </p:txBody>
          </p:sp>
        </mc:Choice>
        <mc:Fallback xmlns="">
          <p:sp>
            <p:nvSpPr>
              <p:cNvPr id="22" name="ZoneTexte 21">
                <a:extLst>
                  <a:ext uri="{FF2B5EF4-FFF2-40B4-BE49-F238E27FC236}">
                    <a16:creationId xmlns:a16="http://schemas.microsoft.com/office/drawing/2014/main" id="{D7B8BF89-7316-4112-A801-D856E41BB2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1654" y="2558083"/>
                <a:ext cx="2728913" cy="75706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63541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48" descr="Vitesse de tunnel lumineux"/>
          <p:cNvPicPr preferRelativeResize="0"/>
          <p:nvPr/>
        </p:nvPicPr>
        <p:blipFill>
          <a:blip r:embed="rId3"/>
          <a:srcRect l="26648" r="26648"/>
          <a:stretch/>
        </p:blipFill>
        <p:spPr>
          <a:xfrm>
            <a:off x="1" y="-58983"/>
            <a:ext cx="3681412" cy="5261466"/>
          </a:xfrm>
          <a:prstGeom prst="flowChartDelay">
            <a:avLst/>
          </a:prstGeom>
          <a:noFill/>
          <a:ln>
            <a:noFill/>
          </a:ln>
        </p:spPr>
      </p:pic>
      <p:grpSp>
        <p:nvGrpSpPr>
          <p:cNvPr id="2" name="Groupe 1">
            <a:extLst>
              <a:ext uri="{FF2B5EF4-FFF2-40B4-BE49-F238E27FC236}">
                <a16:creationId xmlns:a16="http://schemas.microsoft.com/office/drawing/2014/main" id="{E31CA0B9-0EA2-432F-985E-130C73FA7F22}"/>
              </a:ext>
            </a:extLst>
          </p:cNvPr>
          <p:cNvGrpSpPr/>
          <p:nvPr/>
        </p:nvGrpSpPr>
        <p:grpSpPr>
          <a:xfrm>
            <a:off x="3752851" y="2164411"/>
            <a:ext cx="4898230" cy="679376"/>
            <a:chOff x="3886201" y="1866389"/>
            <a:chExt cx="4898230" cy="679376"/>
          </a:xfrm>
        </p:grpSpPr>
        <p:sp>
          <p:nvSpPr>
            <p:cNvPr id="10" name="Google Shape;265;p48">
              <a:extLst>
                <a:ext uri="{FF2B5EF4-FFF2-40B4-BE49-F238E27FC236}">
                  <a16:creationId xmlns:a16="http://schemas.microsoft.com/office/drawing/2014/main" id="{C70AD677-DA1E-4102-AE55-7DCCCF0BE4D4}"/>
                </a:ext>
              </a:extLst>
            </p:cNvPr>
            <p:cNvSpPr txBox="1">
              <a:spLocks/>
            </p:cNvSpPr>
            <p:nvPr/>
          </p:nvSpPr>
          <p:spPr>
            <a:xfrm>
              <a:off x="3886201" y="2018788"/>
              <a:ext cx="625474" cy="5269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2400"/>
                <a:buFont typeface="Montserrat ExtraBold"/>
                <a:buNone/>
                <a:defRPr sz="2400" b="0" i="0" u="none" strike="noStrike" cap="none">
                  <a:solidFill>
                    <a:schemeClr val="accent1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Montserrat"/>
                <a:buNone/>
                <a:defRPr sz="28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Montserrat"/>
                <a:buNone/>
                <a:defRPr sz="28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Montserrat"/>
                <a:buNone/>
                <a:defRPr sz="28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Montserrat"/>
                <a:buNone/>
                <a:defRPr sz="28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Montserrat"/>
                <a:buNone/>
                <a:defRPr sz="28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Montserrat"/>
                <a:buNone/>
                <a:defRPr sz="28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Montserrat"/>
                <a:buNone/>
                <a:defRPr sz="28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Montserrat"/>
                <a:buNone/>
                <a:defRPr sz="28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9pPr>
            </a:lstStyle>
            <a:p>
              <a:pPr algn="r"/>
              <a:r>
                <a:rPr lang="en" dirty="0"/>
                <a:t>02</a:t>
              </a:r>
            </a:p>
          </p:txBody>
        </p:sp>
        <p:cxnSp>
          <p:nvCxnSpPr>
            <p:cNvPr id="11" name="Google Shape;267;p48">
              <a:extLst>
                <a:ext uri="{FF2B5EF4-FFF2-40B4-BE49-F238E27FC236}">
                  <a16:creationId xmlns:a16="http://schemas.microsoft.com/office/drawing/2014/main" id="{939DFF16-62E7-4A32-A4EE-949EDCF86B0C}"/>
                </a:ext>
              </a:extLst>
            </p:cNvPr>
            <p:cNvCxnSpPr>
              <a:cxnSpLocks/>
            </p:cNvCxnSpPr>
            <p:nvPr/>
          </p:nvCxnSpPr>
          <p:spPr>
            <a:xfrm>
              <a:off x="4511675" y="2102276"/>
              <a:ext cx="0" cy="3600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FFFFFF">
                  <a:alpha val="50000"/>
                </a:srgbClr>
              </a:outerShdw>
            </a:effectLst>
          </p:spPr>
        </p:cxnSp>
        <p:sp>
          <p:nvSpPr>
            <p:cNvPr id="12" name="Google Shape;183;p40">
              <a:extLst>
                <a:ext uri="{FF2B5EF4-FFF2-40B4-BE49-F238E27FC236}">
                  <a16:creationId xmlns:a16="http://schemas.microsoft.com/office/drawing/2014/main" id="{BF83D9B8-87F6-4A46-B81A-4B46BF68F9C7}"/>
                </a:ext>
              </a:extLst>
            </p:cNvPr>
            <p:cNvSpPr txBox="1">
              <a:spLocks/>
            </p:cNvSpPr>
            <p:nvPr/>
          </p:nvSpPr>
          <p:spPr>
            <a:xfrm>
              <a:off x="4521199" y="1866389"/>
              <a:ext cx="4263232" cy="679376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fr-FR" sz="1800" dirty="0">
                  <a:solidFill>
                    <a:schemeClr val="bg1"/>
                  </a:solidFill>
                  <a:latin typeface="Montserrat ExtraBold" panose="00000900000000000000" pitchFamily="50" charset="0"/>
                </a:rPr>
                <a:t>Préparation des données -</a:t>
              </a:r>
              <a:br>
                <a:rPr lang="fr-FR" sz="1800" dirty="0">
                  <a:solidFill>
                    <a:schemeClr val="bg1"/>
                  </a:solidFill>
                  <a:latin typeface="Montserrat ExtraBold" panose="00000900000000000000" pitchFamily="50" charset="0"/>
                </a:rPr>
              </a:br>
              <a:r>
                <a:rPr lang="fr-FR" sz="1800" dirty="0">
                  <a:solidFill>
                    <a:schemeClr val="bg1"/>
                  </a:solidFill>
                  <a:latin typeface="Montserrat ExtraBold" panose="00000900000000000000" pitchFamily="50" charset="0"/>
                </a:rPr>
                <a:t>Correction et décomposition</a:t>
              </a:r>
            </a:p>
          </p:txBody>
        </p:sp>
      </p:grp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E8225CEE-5D18-4541-BC8F-C656F55C54C1}"/>
              </a:ext>
            </a:extLst>
          </p:cNvPr>
          <p:cNvGrpSpPr/>
          <p:nvPr/>
        </p:nvGrpSpPr>
        <p:grpSpPr>
          <a:xfrm>
            <a:off x="3752851" y="1309055"/>
            <a:ext cx="4712490" cy="679376"/>
            <a:chOff x="3886201" y="1866389"/>
            <a:chExt cx="4712490" cy="679376"/>
          </a:xfrm>
        </p:grpSpPr>
        <p:sp>
          <p:nvSpPr>
            <p:cNvPr id="17" name="Google Shape;265;p48">
              <a:extLst>
                <a:ext uri="{FF2B5EF4-FFF2-40B4-BE49-F238E27FC236}">
                  <a16:creationId xmlns:a16="http://schemas.microsoft.com/office/drawing/2014/main" id="{9DC736F1-C870-4FC8-95FA-261311B30086}"/>
                </a:ext>
              </a:extLst>
            </p:cNvPr>
            <p:cNvSpPr txBox="1">
              <a:spLocks/>
            </p:cNvSpPr>
            <p:nvPr/>
          </p:nvSpPr>
          <p:spPr>
            <a:xfrm>
              <a:off x="3886201" y="2018788"/>
              <a:ext cx="625474" cy="5269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2400"/>
                <a:buFont typeface="Montserrat ExtraBold"/>
                <a:buNone/>
                <a:defRPr sz="2400" b="0" i="0" u="none" strike="noStrike" cap="none">
                  <a:solidFill>
                    <a:schemeClr val="accent1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Montserrat"/>
                <a:buNone/>
                <a:defRPr sz="28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Montserrat"/>
                <a:buNone/>
                <a:defRPr sz="28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Montserrat"/>
                <a:buNone/>
                <a:defRPr sz="28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Montserrat"/>
                <a:buNone/>
                <a:defRPr sz="28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Montserrat"/>
                <a:buNone/>
                <a:defRPr sz="28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Montserrat"/>
                <a:buNone/>
                <a:defRPr sz="28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Montserrat"/>
                <a:buNone/>
                <a:defRPr sz="28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Montserrat"/>
                <a:buNone/>
                <a:defRPr sz="28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9pPr>
            </a:lstStyle>
            <a:p>
              <a:pPr algn="r"/>
              <a:r>
                <a:rPr lang="en" dirty="0"/>
                <a:t>01</a:t>
              </a:r>
            </a:p>
          </p:txBody>
        </p:sp>
        <p:cxnSp>
          <p:nvCxnSpPr>
            <p:cNvPr id="18" name="Google Shape;267;p48">
              <a:extLst>
                <a:ext uri="{FF2B5EF4-FFF2-40B4-BE49-F238E27FC236}">
                  <a16:creationId xmlns:a16="http://schemas.microsoft.com/office/drawing/2014/main" id="{5A7837D2-F5DA-41B6-A812-9ED45C4FC89E}"/>
                </a:ext>
              </a:extLst>
            </p:cNvPr>
            <p:cNvCxnSpPr>
              <a:cxnSpLocks/>
            </p:cNvCxnSpPr>
            <p:nvPr/>
          </p:nvCxnSpPr>
          <p:spPr>
            <a:xfrm>
              <a:off x="4511675" y="2102276"/>
              <a:ext cx="0" cy="3600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FFFFFF">
                  <a:alpha val="50000"/>
                </a:srgbClr>
              </a:outerShdw>
            </a:effectLst>
          </p:spPr>
        </p:cxnSp>
        <p:sp>
          <p:nvSpPr>
            <p:cNvPr id="19" name="Google Shape;183;p40">
              <a:extLst>
                <a:ext uri="{FF2B5EF4-FFF2-40B4-BE49-F238E27FC236}">
                  <a16:creationId xmlns:a16="http://schemas.microsoft.com/office/drawing/2014/main" id="{D9114BCF-795D-4A2E-AC06-0D625BA86A07}"/>
                </a:ext>
              </a:extLst>
            </p:cNvPr>
            <p:cNvSpPr txBox="1">
              <a:spLocks/>
            </p:cNvSpPr>
            <p:nvPr/>
          </p:nvSpPr>
          <p:spPr>
            <a:xfrm>
              <a:off x="4521198" y="1866389"/>
              <a:ext cx="4077493" cy="679376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fr-FR" sz="1800" dirty="0">
                  <a:solidFill>
                    <a:schemeClr val="bg1"/>
                  </a:solidFill>
                  <a:latin typeface="Montserrat ExtraBold" panose="00000900000000000000" pitchFamily="50" charset="0"/>
                </a:rPr>
                <a:t>Contexte -</a:t>
              </a:r>
              <a:br>
                <a:rPr lang="fr-FR" sz="1800" dirty="0">
                  <a:solidFill>
                    <a:schemeClr val="bg1"/>
                  </a:solidFill>
                  <a:latin typeface="Montserrat ExtraBold" panose="00000900000000000000" pitchFamily="50" charset="0"/>
                </a:rPr>
              </a:br>
              <a:r>
                <a:rPr lang="fr-FR" sz="1800" dirty="0">
                  <a:solidFill>
                    <a:schemeClr val="bg1"/>
                  </a:solidFill>
                  <a:latin typeface="Montserrat ExtraBold" panose="00000900000000000000" pitchFamily="50" charset="0"/>
                </a:rPr>
                <a:t>Sources et choix des données</a:t>
              </a:r>
            </a:p>
          </p:txBody>
        </p:sp>
      </p:grpSp>
      <p:grpSp>
        <p:nvGrpSpPr>
          <p:cNvPr id="22" name="Groupe 21">
            <a:extLst>
              <a:ext uri="{FF2B5EF4-FFF2-40B4-BE49-F238E27FC236}">
                <a16:creationId xmlns:a16="http://schemas.microsoft.com/office/drawing/2014/main" id="{8885F70F-7440-4092-8BCD-E667E4346B98}"/>
              </a:ext>
            </a:extLst>
          </p:cNvPr>
          <p:cNvGrpSpPr/>
          <p:nvPr/>
        </p:nvGrpSpPr>
        <p:grpSpPr>
          <a:xfrm>
            <a:off x="3752851" y="3019767"/>
            <a:ext cx="4469606" cy="679376"/>
            <a:chOff x="3886201" y="1866389"/>
            <a:chExt cx="4469606" cy="679376"/>
          </a:xfrm>
        </p:grpSpPr>
        <p:sp>
          <p:nvSpPr>
            <p:cNvPr id="23" name="Google Shape;265;p48">
              <a:extLst>
                <a:ext uri="{FF2B5EF4-FFF2-40B4-BE49-F238E27FC236}">
                  <a16:creationId xmlns:a16="http://schemas.microsoft.com/office/drawing/2014/main" id="{E1CAF15D-318F-4A1E-B128-03238B42A3DF}"/>
                </a:ext>
              </a:extLst>
            </p:cNvPr>
            <p:cNvSpPr txBox="1">
              <a:spLocks/>
            </p:cNvSpPr>
            <p:nvPr/>
          </p:nvSpPr>
          <p:spPr>
            <a:xfrm>
              <a:off x="3886201" y="2018788"/>
              <a:ext cx="625474" cy="5269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2400"/>
                <a:buFont typeface="Montserrat ExtraBold"/>
                <a:buNone/>
                <a:defRPr sz="2400" b="0" i="0" u="none" strike="noStrike" cap="none">
                  <a:solidFill>
                    <a:schemeClr val="accent1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Montserrat"/>
                <a:buNone/>
                <a:defRPr sz="28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Montserrat"/>
                <a:buNone/>
                <a:defRPr sz="28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Montserrat"/>
                <a:buNone/>
                <a:defRPr sz="28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Montserrat"/>
                <a:buNone/>
                <a:defRPr sz="28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Montserrat"/>
                <a:buNone/>
                <a:defRPr sz="28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Montserrat"/>
                <a:buNone/>
                <a:defRPr sz="28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Montserrat"/>
                <a:buNone/>
                <a:defRPr sz="28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Montserrat"/>
                <a:buNone/>
                <a:defRPr sz="28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9pPr>
            </a:lstStyle>
            <a:p>
              <a:pPr algn="r"/>
              <a:r>
                <a:rPr lang="en" dirty="0"/>
                <a:t>03</a:t>
              </a:r>
            </a:p>
          </p:txBody>
        </p:sp>
        <p:cxnSp>
          <p:nvCxnSpPr>
            <p:cNvPr id="24" name="Google Shape;267;p48">
              <a:extLst>
                <a:ext uri="{FF2B5EF4-FFF2-40B4-BE49-F238E27FC236}">
                  <a16:creationId xmlns:a16="http://schemas.microsoft.com/office/drawing/2014/main" id="{3840CDD9-19B1-4CAD-AB7E-D5CA6E8978B8}"/>
                </a:ext>
              </a:extLst>
            </p:cNvPr>
            <p:cNvCxnSpPr>
              <a:cxnSpLocks/>
            </p:cNvCxnSpPr>
            <p:nvPr/>
          </p:nvCxnSpPr>
          <p:spPr>
            <a:xfrm>
              <a:off x="4511675" y="2102276"/>
              <a:ext cx="0" cy="3600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FFFFFF">
                  <a:alpha val="50000"/>
                </a:srgbClr>
              </a:outerShdw>
            </a:effectLst>
          </p:spPr>
        </p:cxnSp>
        <p:sp>
          <p:nvSpPr>
            <p:cNvPr id="25" name="Google Shape;183;p40">
              <a:extLst>
                <a:ext uri="{FF2B5EF4-FFF2-40B4-BE49-F238E27FC236}">
                  <a16:creationId xmlns:a16="http://schemas.microsoft.com/office/drawing/2014/main" id="{42A0300B-D083-4F5D-8D45-1C3910166A20}"/>
                </a:ext>
              </a:extLst>
            </p:cNvPr>
            <p:cNvSpPr txBox="1">
              <a:spLocks/>
            </p:cNvSpPr>
            <p:nvPr/>
          </p:nvSpPr>
          <p:spPr>
            <a:xfrm>
              <a:off x="4521199" y="1866389"/>
              <a:ext cx="3834608" cy="679376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fr-FR" sz="1800" dirty="0">
                  <a:solidFill>
                    <a:schemeClr val="bg1"/>
                  </a:solidFill>
                  <a:latin typeface="Montserrat ExtraBold" panose="00000900000000000000" pitchFamily="50" charset="0"/>
                </a:rPr>
                <a:t>Lissage exponentiel -</a:t>
              </a:r>
              <a:br>
                <a:rPr lang="fr-FR" sz="1800" dirty="0">
                  <a:solidFill>
                    <a:schemeClr val="bg1"/>
                  </a:solidFill>
                  <a:latin typeface="Montserrat ExtraBold" panose="00000900000000000000" pitchFamily="50" charset="0"/>
                </a:rPr>
              </a:br>
              <a:r>
                <a:rPr lang="fr-FR" sz="1800" dirty="0">
                  <a:solidFill>
                    <a:schemeClr val="bg1"/>
                  </a:solidFill>
                  <a:latin typeface="Montserrat ExtraBold" panose="00000900000000000000" pitchFamily="50" charset="0"/>
                </a:rPr>
                <a:t>Méthode de Holt-Winters</a:t>
              </a:r>
            </a:p>
          </p:txBody>
        </p:sp>
      </p:grp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7C933A68-E3CE-4B38-9526-016214866BF9}"/>
              </a:ext>
            </a:extLst>
          </p:cNvPr>
          <p:cNvGrpSpPr/>
          <p:nvPr/>
        </p:nvGrpSpPr>
        <p:grpSpPr>
          <a:xfrm>
            <a:off x="3752851" y="3875124"/>
            <a:ext cx="4769642" cy="679376"/>
            <a:chOff x="3886201" y="1866389"/>
            <a:chExt cx="4769642" cy="679376"/>
          </a:xfrm>
        </p:grpSpPr>
        <p:sp>
          <p:nvSpPr>
            <p:cNvPr id="20" name="Google Shape;265;p48">
              <a:extLst>
                <a:ext uri="{FF2B5EF4-FFF2-40B4-BE49-F238E27FC236}">
                  <a16:creationId xmlns:a16="http://schemas.microsoft.com/office/drawing/2014/main" id="{8AEF2ED5-8AFE-45BF-80C4-90A349D2BC29}"/>
                </a:ext>
              </a:extLst>
            </p:cNvPr>
            <p:cNvSpPr txBox="1">
              <a:spLocks/>
            </p:cNvSpPr>
            <p:nvPr/>
          </p:nvSpPr>
          <p:spPr>
            <a:xfrm>
              <a:off x="3886201" y="2018788"/>
              <a:ext cx="625474" cy="5269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2400"/>
                <a:buFont typeface="Montserrat ExtraBold"/>
                <a:buNone/>
                <a:defRPr sz="2400" b="0" i="0" u="none" strike="noStrike" cap="none">
                  <a:solidFill>
                    <a:schemeClr val="accent1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Montserrat"/>
                <a:buNone/>
                <a:defRPr sz="28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Montserrat"/>
                <a:buNone/>
                <a:defRPr sz="28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Montserrat"/>
                <a:buNone/>
                <a:defRPr sz="28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Montserrat"/>
                <a:buNone/>
                <a:defRPr sz="28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Montserrat"/>
                <a:buNone/>
                <a:defRPr sz="28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Montserrat"/>
                <a:buNone/>
                <a:defRPr sz="28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Montserrat"/>
                <a:buNone/>
                <a:defRPr sz="28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Montserrat"/>
                <a:buNone/>
                <a:defRPr sz="28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9pPr>
            </a:lstStyle>
            <a:p>
              <a:pPr algn="r"/>
              <a:r>
                <a:rPr lang="en" dirty="0"/>
                <a:t>04</a:t>
              </a:r>
            </a:p>
          </p:txBody>
        </p:sp>
        <p:cxnSp>
          <p:nvCxnSpPr>
            <p:cNvPr id="21" name="Google Shape;267;p48">
              <a:extLst>
                <a:ext uri="{FF2B5EF4-FFF2-40B4-BE49-F238E27FC236}">
                  <a16:creationId xmlns:a16="http://schemas.microsoft.com/office/drawing/2014/main" id="{1CD0CC27-92DA-41B4-8573-A1E4827D3A7B}"/>
                </a:ext>
              </a:extLst>
            </p:cNvPr>
            <p:cNvCxnSpPr>
              <a:cxnSpLocks/>
            </p:cNvCxnSpPr>
            <p:nvPr/>
          </p:nvCxnSpPr>
          <p:spPr>
            <a:xfrm>
              <a:off x="4511675" y="2102276"/>
              <a:ext cx="0" cy="3600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FFFFFF">
                  <a:alpha val="50000"/>
                </a:srgbClr>
              </a:outerShdw>
            </a:effectLst>
          </p:spPr>
        </p:cxnSp>
        <p:sp>
          <p:nvSpPr>
            <p:cNvPr id="26" name="Google Shape;183;p40">
              <a:extLst>
                <a:ext uri="{FF2B5EF4-FFF2-40B4-BE49-F238E27FC236}">
                  <a16:creationId xmlns:a16="http://schemas.microsoft.com/office/drawing/2014/main" id="{BDEDB29A-3B68-4422-9310-22D9857DD157}"/>
                </a:ext>
              </a:extLst>
            </p:cNvPr>
            <p:cNvSpPr txBox="1">
              <a:spLocks/>
            </p:cNvSpPr>
            <p:nvPr/>
          </p:nvSpPr>
          <p:spPr>
            <a:xfrm>
              <a:off x="4521199" y="1866389"/>
              <a:ext cx="4134644" cy="679376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fr-FR" sz="1800" dirty="0">
                  <a:solidFill>
                    <a:schemeClr val="bg1"/>
                  </a:solidFill>
                  <a:latin typeface="Montserrat ExtraBold" panose="00000900000000000000" pitchFamily="50" charset="0"/>
                </a:rPr>
                <a:t>Processus non stationnaire</a:t>
              </a:r>
            </a:p>
            <a:p>
              <a:r>
                <a:rPr lang="fr-FR" sz="1800" dirty="0">
                  <a:solidFill>
                    <a:schemeClr val="bg1"/>
                  </a:solidFill>
                  <a:latin typeface="Montserrat ExtraBold" panose="00000900000000000000" pitchFamily="50" charset="0"/>
                </a:rPr>
                <a:t>Modèles SARIMA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6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508892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Comparaison des prédictions</a:t>
            </a:r>
            <a:endParaRPr dirty="0"/>
          </a:p>
        </p:txBody>
      </p:sp>
      <p:cxnSp>
        <p:nvCxnSpPr>
          <p:cNvPr id="234" name="Google Shape;234;p46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17" name="Image 16">
            <a:extLst>
              <a:ext uri="{FF2B5EF4-FFF2-40B4-BE49-F238E27FC236}">
                <a16:creationId xmlns:a16="http://schemas.microsoft.com/office/drawing/2014/main" id="{F36857A5-E77F-4110-BA8C-A2E27F63C69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31260" y="1172026"/>
            <a:ext cx="4688800" cy="3501867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812553CF-808E-49C0-93A4-AEA86DF1914B}"/>
              </a:ext>
            </a:extLst>
          </p:cNvPr>
          <p:cNvSpPr txBox="1"/>
          <p:nvPr/>
        </p:nvSpPr>
        <p:spPr>
          <a:xfrm>
            <a:off x="5812820" y="2622877"/>
            <a:ext cx="304924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  <a:latin typeface="Montserrat" panose="00000500000000000000" pitchFamily="50" charset="0"/>
              </a:rPr>
              <a:t>Modèle HW :</a:t>
            </a:r>
          </a:p>
          <a:p>
            <a:pPr algn="ctr">
              <a:spcAft>
                <a:spcPts val="1200"/>
              </a:spcAft>
            </a:pPr>
            <a:r>
              <a:rPr lang="fr-FR" dirty="0">
                <a:solidFill>
                  <a:schemeClr val="bg1"/>
                </a:solidFill>
                <a:latin typeface="Montserrat" panose="00000500000000000000" pitchFamily="50" charset="0"/>
              </a:rPr>
              <a:t>Précision 3.4%, Conservatif</a:t>
            </a:r>
          </a:p>
          <a:p>
            <a:pPr algn="ctr"/>
            <a:r>
              <a:rPr lang="fr-FR" dirty="0">
                <a:solidFill>
                  <a:schemeClr val="bg1"/>
                </a:solidFill>
                <a:latin typeface="Montserrat" panose="00000500000000000000" pitchFamily="50" charset="0"/>
              </a:rPr>
              <a:t>Modèle SARIMA :</a:t>
            </a:r>
          </a:p>
          <a:p>
            <a:pPr algn="ctr">
              <a:spcAft>
                <a:spcPts val="600"/>
              </a:spcAft>
            </a:pPr>
            <a:r>
              <a:rPr lang="fr-FR" dirty="0">
                <a:solidFill>
                  <a:schemeClr val="bg1"/>
                </a:solidFill>
                <a:latin typeface="Montserrat" panose="00000500000000000000" pitchFamily="50" charset="0"/>
              </a:rPr>
              <a:t>Précision 3.5%, Dissipatif</a:t>
            </a:r>
          </a:p>
        </p:txBody>
      </p:sp>
    </p:spTree>
    <p:extLst>
      <p:ext uri="{BB962C8B-B14F-4D97-AF65-F5344CB8AC3E}">
        <p14:creationId xmlns:p14="http://schemas.microsoft.com/office/powerpoint/2010/main" val="3785035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70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6036561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C</a:t>
            </a:r>
            <a:r>
              <a:rPr lang="en" dirty="0"/>
              <a:t>onclusion et perspectives</a:t>
            </a:r>
            <a:endParaRPr dirty="0"/>
          </a:p>
        </p:txBody>
      </p:sp>
      <p:cxnSp>
        <p:nvCxnSpPr>
          <p:cNvPr id="2192" name="Google Shape;2192;p70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7" name="Google Shape;9565;p76">
            <a:extLst>
              <a:ext uri="{FF2B5EF4-FFF2-40B4-BE49-F238E27FC236}">
                <a16:creationId xmlns:a16="http://schemas.microsoft.com/office/drawing/2014/main" id="{2448CE85-E226-418E-BB65-73D75BDE2F4F}"/>
              </a:ext>
            </a:extLst>
          </p:cNvPr>
          <p:cNvSpPr/>
          <p:nvPr/>
        </p:nvSpPr>
        <p:spPr>
          <a:xfrm>
            <a:off x="1792583" y="849185"/>
            <a:ext cx="5041121" cy="4235228"/>
          </a:xfrm>
          <a:prstGeom prst="flowChartAlternateProcess">
            <a:avLst/>
          </a:prstGeom>
          <a:noFill/>
          <a:ln w="2857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</a:pPr>
            <a:r>
              <a:rPr lang="fr-FR" sz="1200" b="1" dirty="0">
                <a:solidFill>
                  <a:schemeClr val="bg1"/>
                </a:solidFill>
                <a:latin typeface="Montserrat ExtraBold" panose="00000900000000000000" pitchFamily="50" charset="0"/>
                <a:sym typeface="Wingdings" panose="05000000000000000000" pitchFamily="2" charset="2"/>
              </a:rPr>
              <a:t>Conclusions</a:t>
            </a:r>
          </a:p>
          <a:p>
            <a:pPr marL="171450" lvl="0" indent="-171450" rtl="0">
              <a:spcBef>
                <a:spcPts val="0"/>
              </a:spcBef>
              <a:spcAft>
                <a:spcPts val="1200"/>
              </a:spcAft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fr-FR" sz="1200" b="1" dirty="0">
                <a:solidFill>
                  <a:schemeClr val="bg1"/>
                </a:solidFill>
                <a:latin typeface="Montserrat" panose="00000500000000000000" pitchFamily="50" charset="0"/>
                <a:sym typeface="Wingdings" panose="05000000000000000000" pitchFamily="2" charset="2"/>
              </a:rPr>
              <a:t>Série relativement compliquée à traiter :</a:t>
            </a:r>
            <a:br>
              <a:rPr lang="fr-FR" sz="1200" b="1" dirty="0">
                <a:solidFill>
                  <a:schemeClr val="bg1"/>
                </a:solidFill>
                <a:latin typeface="Montserrat" panose="00000500000000000000" pitchFamily="50" charset="0"/>
                <a:sym typeface="Wingdings" panose="05000000000000000000" pitchFamily="2" charset="2"/>
              </a:rPr>
            </a:br>
            <a:r>
              <a:rPr lang="fr-FR" sz="1200" b="1" dirty="0">
                <a:solidFill>
                  <a:schemeClr val="bg1"/>
                </a:solidFill>
                <a:latin typeface="Montserrat" panose="00000500000000000000" pitchFamily="50" charset="0"/>
                <a:sym typeface="Wingdings" panose="05000000000000000000" pitchFamily="2" charset="2"/>
              </a:rPr>
              <a:t>- événement à fort impact (Covid-19)</a:t>
            </a:r>
            <a:br>
              <a:rPr lang="fr-FR" sz="1200" b="1" dirty="0">
                <a:solidFill>
                  <a:schemeClr val="bg1"/>
                </a:solidFill>
                <a:latin typeface="Montserrat" panose="00000500000000000000" pitchFamily="50" charset="0"/>
                <a:sym typeface="Wingdings" panose="05000000000000000000" pitchFamily="2" charset="2"/>
              </a:rPr>
            </a:br>
            <a:r>
              <a:rPr lang="fr-FR" sz="1200" b="1" dirty="0">
                <a:solidFill>
                  <a:schemeClr val="bg1"/>
                </a:solidFill>
                <a:latin typeface="Montserrat" panose="00000500000000000000" pitchFamily="50" charset="0"/>
                <a:sym typeface="Wingdings" panose="05000000000000000000" pitchFamily="2" charset="2"/>
              </a:rPr>
              <a:t>- changement de comportement à partir de 2019</a:t>
            </a:r>
          </a:p>
          <a:p>
            <a:pPr marL="171450" lvl="0" indent="-171450" rtl="0">
              <a:spcBef>
                <a:spcPts val="0"/>
              </a:spcBef>
              <a:spcAft>
                <a:spcPts val="1200"/>
              </a:spcAft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fr-FR" sz="1200" b="1" dirty="0">
                <a:solidFill>
                  <a:schemeClr val="bg1"/>
                </a:solidFill>
                <a:latin typeface="Montserrat" panose="00000500000000000000" pitchFamily="50" charset="0"/>
                <a:sym typeface="Wingdings" panose="05000000000000000000" pitchFamily="2" charset="2"/>
              </a:rPr>
              <a:t>Méthode de Holt-Winters simple à mettre en œuvre,</a:t>
            </a:r>
            <a:br>
              <a:rPr lang="fr-FR" sz="1200" b="1" dirty="0">
                <a:solidFill>
                  <a:schemeClr val="bg1"/>
                </a:solidFill>
                <a:latin typeface="Montserrat" panose="00000500000000000000" pitchFamily="50" charset="0"/>
                <a:sym typeface="Wingdings" panose="05000000000000000000" pitchFamily="2" charset="2"/>
              </a:rPr>
            </a:br>
            <a:r>
              <a:rPr lang="fr-FR" sz="1200" b="1" dirty="0">
                <a:solidFill>
                  <a:schemeClr val="bg1"/>
                </a:solidFill>
                <a:latin typeface="Montserrat" panose="00000500000000000000" pitchFamily="50" charset="0"/>
                <a:sym typeface="Wingdings" panose="05000000000000000000" pitchFamily="2" charset="2"/>
              </a:rPr>
              <a:t>Bonne première estimation</a:t>
            </a:r>
          </a:p>
          <a:p>
            <a:pPr marL="171450" lvl="0" indent="-171450" rtl="0">
              <a:spcBef>
                <a:spcPts val="0"/>
              </a:spcBef>
              <a:spcAft>
                <a:spcPts val="1800"/>
              </a:spcAft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fr-FR" sz="1200" b="1" dirty="0">
                <a:solidFill>
                  <a:schemeClr val="bg1"/>
                </a:solidFill>
                <a:latin typeface="Montserrat" panose="00000500000000000000" pitchFamily="50" charset="0"/>
                <a:sym typeface="Wingdings" panose="05000000000000000000" pitchFamily="2" charset="2"/>
              </a:rPr>
              <a:t>Méthode SARIMA potentiellement plus puissante dans les « bonnes conditions »</a:t>
            </a:r>
          </a:p>
          <a:p>
            <a:pPr lvl="0" rtl="0"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</a:pPr>
            <a:r>
              <a:rPr lang="fr-FR" sz="1200" b="1" dirty="0">
                <a:solidFill>
                  <a:schemeClr val="bg1"/>
                </a:solidFill>
                <a:latin typeface="Montserrat ExtraBold" panose="00000900000000000000" pitchFamily="50" charset="0"/>
                <a:sym typeface="Wingdings" panose="05000000000000000000" pitchFamily="2" charset="2"/>
              </a:rPr>
              <a:t>Perspectives d’amélioration</a:t>
            </a:r>
          </a:p>
          <a:p>
            <a:pPr marL="171450" lvl="0" indent="-171450" rtl="0">
              <a:spcBef>
                <a:spcPts val="0"/>
              </a:spcBef>
              <a:spcAft>
                <a:spcPts val="1200"/>
              </a:spcAft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fr-FR" sz="1200" b="1" dirty="0">
                <a:solidFill>
                  <a:schemeClr val="bg1"/>
                </a:solidFill>
                <a:latin typeface="Montserrat" panose="00000500000000000000" pitchFamily="50" charset="0"/>
                <a:sym typeface="Wingdings" panose="05000000000000000000" pitchFamily="2" charset="2"/>
              </a:rPr>
              <a:t>Traitement des </a:t>
            </a:r>
            <a:r>
              <a:rPr lang="fr-FR" sz="1200" b="1" dirty="0" err="1">
                <a:solidFill>
                  <a:schemeClr val="bg1"/>
                </a:solidFill>
                <a:latin typeface="Montserrat" panose="00000500000000000000" pitchFamily="50" charset="0"/>
                <a:sym typeface="Wingdings" panose="05000000000000000000" pitchFamily="2" charset="2"/>
              </a:rPr>
              <a:t>outliers</a:t>
            </a:r>
            <a:r>
              <a:rPr lang="fr-FR" sz="1200" b="1" dirty="0">
                <a:solidFill>
                  <a:schemeClr val="bg1"/>
                </a:solidFill>
                <a:latin typeface="Montserrat" panose="00000500000000000000" pitchFamily="50" charset="0"/>
                <a:sym typeface="Wingdings" panose="05000000000000000000" pitchFamily="2" charset="2"/>
              </a:rPr>
              <a:t> (imputation, suppression)</a:t>
            </a:r>
          </a:p>
          <a:p>
            <a:pPr marL="171450" lvl="0" indent="-171450" rtl="0">
              <a:spcBef>
                <a:spcPts val="0"/>
              </a:spcBef>
              <a:spcAft>
                <a:spcPts val="1200"/>
              </a:spcAft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fr-FR" sz="1200" b="1" dirty="0">
                <a:solidFill>
                  <a:schemeClr val="bg1"/>
                </a:solidFill>
                <a:latin typeface="Montserrat" panose="00000500000000000000" pitchFamily="50" charset="0"/>
                <a:sym typeface="Wingdings" panose="05000000000000000000" pitchFamily="2" charset="2"/>
              </a:rPr>
              <a:t>Filtrage spectral du signal pour retirer le bruit (voir</a:t>
            </a:r>
            <a:br>
              <a:rPr lang="fr-FR" sz="1200" b="1" dirty="0">
                <a:solidFill>
                  <a:schemeClr val="bg1"/>
                </a:solidFill>
                <a:latin typeface="Montserrat" panose="00000500000000000000" pitchFamily="50" charset="0"/>
                <a:sym typeface="Wingdings" panose="05000000000000000000" pitchFamily="2" charset="2"/>
              </a:rPr>
            </a:br>
            <a:r>
              <a:rPr lang="fr-FR" sz="1200" b="1" dirty="0">
                <a:solidFill>
                  <a:schemeClr val="bg1"/>
                </a:solidFill>
                <a:latin typeface="Montserrat" panose="00000500000000000000" pitchFamily="50" charset="0"/>
                <a:sym typeface="Wingdings" panose="05000000000000000000" pitchFamily="2" charset="2"/>
              </a:rPr>
              <a:t>la saisonnalité si l’on s’intéresse uniquement à la tendance)</a:t>
            </a:r>
          </a:p>
          <a:p>
            <a:pPr marL="171450" lvl="0" indent="-171450" rtl="0">
              <a:spcBef>
                <a:spcPts val="0"/>
              </a:spcBef>
              <a:spcAft>
                <a:spcPts val="1200"/>
              </a:spcAft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fr-FR" sz="1200" b="1" dirty="0">
                <a:solidFill>
                  <a:schemeClr val="bg1"/>
                </a:solidFill>
                <a:latin typeface="Montserrat" panose="00000500000000000000" pitchFamily="50" charset="0"/>
                <a:sym typeface="Wingdings" panose="05000000000000000000" pitchFamily="2" charset="2"/>
              </a:rPr>
              <a:t>Ajouter la contribution de l’effet température</a:t>
            </a:r>
          </a:p>
        </p:txBody>
      </p:sp>
      <p:grpSp>
        <p:nvGrpSpPr>
          <p:cNvPr id="8" name="Google Shape;11950;p81">
            <a:extLst>
              <a:ext uri="{FF2B5EF4-FFF2-40B4-BE49-F238E27FC236}">
                <a16:creationId xmlns:a16="http://schemas.microsoft.com/office/drawing/2014/main" id="{1077834A-2259-4165-9A62-2FEA2A07BC65}"/>
              </a:ext>
            </a:extLst>
          </p:cNvPr>
          <p:cNvGrpSpPr/>
          <p:nvPr/>
        </p:nvGrpSpPr>
        <p:grpSpPr>
          <a:xfrm>
            <a:off x="375490" y="2711998"/>
            <a:ext cx="1568455" cy="1576799"/>
            <a:chOff x="3095745" y="3805393"/>
            <a:chExt cx="352840" cy="354717"/>
          </a:xfrm>
          <a:solidFill>
            <a:schemeClr val="bg1"/>
          </a:solidFill>
        </p:grpSpPr>
        <p:sp>
          <p:nvSpPr>
            <p:cNvPr id="9" name="Google Shape;11951;p81">
              <a:extLst>
                <a:ext uri="{FF2B5EF4-FFF2-40B4-BE49-F238E27FC236}">
                  <a16:creationId xmlns:a16="http://schemas.microsoft.com/office/drawing/2014/main" id="{8E5BBCCE-567B-4C07-94A2-8E1F6E2644EB}"/>
                </a:ext>
              </a:extLst>
            </p:cNvPr>
            <p:cNvSpPr/>
            <p:nvPr/>
          </p:nvSpPr>
          <p:spPr>
            <a:xfrm>
              <a:off x="3095745" y="3805393"/>
              <a:ext cx="272093" cy="271711"/>
            </a:xfrm>
            <a:custGeom>
              <a:avLst/>
              <a:gdLst/>
              <a:ahLst/>
              <a:cxnLst/>
              <a:rect l="l" t="t" r="r" b="b"/>
              <a:pathLst>
                <a:path w="8549" h="8537" extrusionOk="0">
                  <a:moveTo>
                    <a:pt x="4025" y="0"/>
                  </a:moveTo>
                  <a:cubicBezTo>
                    <a:pt x="3763" y="0"/>
                    <a:pt x="3525" y="179"/>
                    <a:pt x="3489" y="441"/>
                  </a:cubicBezTo>
                  <a:lnTo>
                    <a:pt x="3322" y="1262"/>
                  </a:lnTo>
                  <a:cubicBezTo>
                    <a:pt x="3155" y="1322"/>
                    <a:pt x="2977" y="1381"/>
                    <a:pt x="2834" y="1465"/>
                  </a:cubicBezTo>
                  <a:lnTo>
                    <a:pt x="2132" y="1012"/>
                  </a:lnTo>
                  <a:cubicBezTo>
                    <a:pt x="2036" y="947"/>
                    <a:pt x="1929" y="915"/>
                    <a:pt x="1825" y="915"/>
                  </a:cubicBezTo>
                  <a:cubicBezTo>
                    <a:pt x="1683" y="915"/>
                    <a:pt x="1544" y="974"/>
                    <a:pt x="1441" y="1084"/>
                  </a:cubicBezTo>
                  <a:lnTo>
                    <a:pt x="1084" y="1441"/>
                  </a:lnTo>
                  <a:cubicBezTo>
                    <a:pt x="905" y="1619"/>
                    <a:pt x="881" y="1917"/>
                    <a:pt x="1012" y="2119"/>
                  </a:cubicBezTo>
                  <a:lnTo>
                    <a:pt x="1477" y="2822"/>
                  </a:lnTo>
                  <a:cubicBezTo>
                    <a:pt x="1381" y="2989"/>
                    <a:pt x="1322" y="3155"/>
                    <a:pt x="1262" y="3310"/>
                  </a:cubicBezTo>
                  <a:lnTo>
                    <a:pt x="453" y="3477"/>
                  </a:lnTo>
                  <a:cubicBezTo>
                    <a:pt x="191" y="3524"/>
                    <a:pt x="0" y="3763"/>
                    <a:pt x="0" y="4013"/>
                  </a:cubicBezTo>
                  <a:lnTo>
                    <a:pt x="0" y="4525"/>
                  </a:lnTo>
                  <a:cubicBezTo>
                    <a:pt x="0" y="4775"/>
                    <a:pt x="179" y="5013"/>
                    <a:pt x="453" y="5060"/>
                  </a:cubicBezTo>
                  <a:lnTo>
                    <a:pt x="1262" y="5215"/>
                  </a:lnTo>
                  <a:cubicBezTo>
                    <a:pt x="1322" y="5382"/>
                    <a:pt x="1381" y="5560"/>
                    <a:pt x="1477" y="5715"/>
                  </a:cubicBezTo>
                  <a:lnTo>
                    <a:pt x="1012" y="6406"/>
                  </a:lnTo>
                  <a:cubicBezTo>
                    <a:pt x="869" y="6632"/>
                    <a:pt x="893" y="6918"/>
                    <a:pt x="1084" y="7096"/>
                  </a:cubicBezTo>
                  <a:lnTo>
                    <a:pt x="1441" y="7453"/>
                  </a:lnTo>
                  <a:cubicBezTo>
                    <a:pt x="1544" y="7557"/>
                    <a:pt x="1687" y="7608"/>
                    <a:pt x="1830" y="7608"/>
                  </a:cubicBezTo>
                  <a:cubicBezTo>
                    <a:pt x="1935" y="7608"/>
                    <a:pt x="2041" y="7580"/>
                    <a:pt x="2132" y="7525"/>
                  </a:cubicBezTo>
                  <a:lnTo>
                    <a:pt x="2834" y="7061"/>
                  </a:lnTo>
                  <a:cubicBezTo>
                    <a:pt x="2989" y="7156"/>
                    <a:pt x="3155" y="7215"/>
                    <a:pt x="3322" y="7275"/>
                  </a:cubicBezTo>
                  <a:lnTo>
                    <a:pt x="3489" y="8096"/>
                  </a:lnTo>
                  <a:cubicBezTo>
                    <a:pt x="3525" y="8346"/>
                    <a:pt x="3763" y="8537"/>
                    <a:pt x="4025" y="8537"/>
                  </a:cubicBezTo>
                  <a:lnTo>
                    <a:pt x="4525" y="8537"/>
                  </a:lnTo>
                  <a:cubicBezTo>
                    <a:pt x="4775" y="8537"/>
                    <a:pt x="5013" y="8358"/>
                    <a:pt x="5060" y="8096"/>
                  </a:cubicBezTo>
                  <a:lnTo>
                    <a:pt x="5227" y="7275"/>
                  </a:lnTo>
                  <a:cubicBezTo>
                    <a:pt x="5358" y="7227"/>
                    <a:pt x="5489" y="7180"/>
                    <a:pt x="5632" y="7120"/>
                  </a:cubicBezTo>
                  <a:cubicBezTo>
                    <a:pt x="5692" y="7084"/>
                    <a:pt x="5727" y="6977"/>
                    <a:pt x="5692" y="6894"/>
                  </a:cubicBezTo>
                  <a:cubicBezTo>
                    <a:pt x="5655" y="6821"/>
                    <a:pt x="5584" y="6790"/>
                    <a:pt x="5515" y="6790"/>
                  </a:cubicBezTo>
                  <a:cubicBezTo>
                    <a:pt x="5494" y="6790"/>
                    <a:pt x="5473" y="6793"/>
                    <a:pt x="5453" y="6799"/>
                  </a:cubicBezTo>
                  <a:cubicBezTo>
                    <a:pt x="5299" y="6870"/>
                    <a:pt x="5156" y="6918"/>
                    <a:pt x="5001" y="6965"/>
                  </a:cubicBezTo>
                  <a:cubicBezTo>
                    <a:pt x="4941" y="6977"/>
                    <a:pt x="4882" y="7037"/>
                    <a:pt x="4882" y="7096"/>
                  </a:cubicBezTo>
                  <a:lnTo>
                    <a:pt x="4703" y="8025"/>
                  </a:lnTo>
                  <a:cubicBezTo>
                    <a:pt x="4691" y="8108"/>
                    <a:pt x="4596" y="8180"/>
                    <a:pt x="4513" y="8180"/>
                  </a:cubicBezTo>
                  <a:lnTo>
                    <a:pt x="4001" y="8180"/>
                  </a:lnTo>
                  <a:cubicBezTo>
                    <a:pt x="3917" y="8180"/>
                    <a:pt x="3822" y="8120"/>
                    <a:pt x="3810" y="8025"/>
                  </a:cubicBezTo>
                  <a:lnTo>
                    <a:pt x="3632" y="7096"/>
                  </a:lnTo>
                  <a:cubicBezTo>
                    <a:pt x="3620" y="7037"/>
                    <a:pt x="3572" y="6977"/>
                    <a:pt x="3513" y="6965"/>
                  </a:cubicBezTo>
                  <a:cubicBezTo>
                    <a:pt x="3310" y="6906"/>
                    <a:pt x="3096" y="6811"/>
                    <a:pt x="2905" y="6703"/>
                  </a:cubicBezTo>
                  <a:cubicBezTo>
                    <a:pt x="2876" y="6691"/>
                    <a:pt x="2843" y="6686"/>
                    <a:pt x="2812" y="6686"/>
                  </a:cubicBezTo>
                  <a:cubicBezTo>
                    <a:pt x="2780" y="6686"/>
                    <a:pt x="2751" y="6691"/>
                    <a:pt x="2727" y="6703"/>
                  </a:cubicBezTo>
                  <a:lnTo>
                    <a:pt x="1941" y="7227"/>
                  </a:lnTo>
                  <a:cubicBezTo>
                    <a:pt x="1904" y="7249"/>
                    <a:pt x="1864" y="7260"/>
                    <a:pt x="1824" y="7260"/>
                  </a:cubicBezTo>
                  <a:cubicBezTo>
                    <a:pt x="1774" y="7260"/>
                    <a:pt x="1725" y="7243"/>
                    <a:pt x="1679" y="7203"/>
                  </a:cubicBezTo>
                  <a:lnTo>
                    <a:pt x="1322" y="6846"/>
                  </a:lnTo>
                  <a:cubicBezTo>
                    <a:pt x="1262" y="6787"/>
                    <a:pt x="1250" y="6680"/>
                    <a:pt x="1298" y="6584"/>
                  </a:cubicBezTo>
                  <a:lnTo>
                    <a:pt x="1822" y="5799"/>
                  </a:lnTo>
                  <a:cubicBezTo>
                    <a:pt x="1846" y="5739"/>
                    <a:pt x="1858" y="5679"/>
                    <a:pt x="1822" y="5620"/>
                  </a:cubicBezTo>
                  <a:cubicBezTo>
                    <a:pt x="1715" y="5429"/>
                    <a:pt x="1620" y="5215"/>
                    <a:pt x="1560" y="5013"/>
                  </a:cubicBezTo>
                  <a:cubicBezTo>
                    <a:pt x="1548" y="4953"/>
                    <a:pt x="1489" y="4894"/>
                    <a:pt x="1429" y="4894"/>
                  </a:cubicBezTo>
                  <a:lnTo>
                    <a:pt x="512" y="4715"/>
                  </a:lnTo>
                  <a:cubicBezTo>
                    <a:pt x="417" y="4703"/>
                    <a:pt x="346" y="4608"/>
                    <a:pt x="346" y="4525"/>
                  </a:cubicBezTo>
                  <a:lnTo>
                    <a:pt x="346" y="4013"/>
                  </a:lnTo>
                  <a:cubicBezTo>
                    <a:pt x="346" y="3929"/>
                    <a:pt x="405" y="3834"/>
                    <a:pt x="512" y="3822"/>
                  </a:cubicBezTo>
                  <a:lnTo>
                    <a:pt x="1429" y="3643"/>
                  </a:lnTo>
                  <a:cubicBezTo>
                    <a:pt x="1489" y="3632"/>
                    <a:pt x="1548" y="3584"/>
                    <a:pt x="1560" y="3524"/>
                  </a:cubicBezTo>
                  <a:cubicBezTo>
                    <a:pt x="1620" y="3322"/>
                    <a:pt x="1715" y="3108"/>
                    <a:pt x="1822" y="2917"/>
                  </a:cubicBezTo>
                  <a:cubicBezTo>
                    <a:pt x="1846" y="2858"/>
                    <a:pt x="1846" y="2786"/>
                    <a:pt x="1822" y="2739"/>
                  </a:cubicBezTo>
                  <a:lnTo>
                    <a:pt x="1298" y="1941"/>
                  </a:lnTo>
                  <a:cubicBezTo>
                    <a:pt x="1250" y="1869"/>
                    <a:pt x="1250" y="1762"/>
                    <a:pt x="1322" y="1691"/>
                  </a:cubicBezTo>
                  <a:lnTo>
                    <a:pt x="1679" y="1334"/>
                  </a:lnTo>
                  <a:cubicBezTo>
                    <a:pt x="1714" y="1299"/>
                    <a:pt x="1765" y="1280"/>
                    <a:pt x="1820" y="1280"/>
                  </a:cubicBezTo>
                  <a:cubicBezTo>
                    <a:pt x="1859" y="1280"/>
                    <a:pt x="1901" y="1290"/>
                    <a:pt x="1941" y="1310"/>
                  </a:cubicBezTo>
                  <a:lnTo>
                    <a:pt x="2727" y="1822"/>
                  </a:lnTo>
                  <a:cubicBezTo>
                    <a:pt x="2759" y="1841"/>
                    <a:pt x="2791" y="1853"/>
                    <a:pt x="2822" y="1853"/>
                  </a:cubicBezTo>
                  <a:cubicBezTo>
                    <a:pt x="2850" y="1853"/>
                    <a:pt x="2878" y="1844"/>
                    <a:pt x="2905" y="1822"/>
                  </a:cubicBezTo>
                  <a:cubicBezTo>
                    <a:pt x="3096" y="1727"/>
                    <a:pt x="3310" y="1631"/>
                    <a:pt x="3513" y="1572"/>
                  </a:cubicBezTo>
                  <a:cubicBezTo>
                    <a:pt x="3572" y="1560"/>
                    <a:pt x="3632" y="1500"/>
                    <a:pt x="3632" y="1441"/>
                  </a:cubicBezTo>
                  <a:lnTo>
                    <a:pt x="3810" y="512"/>
                  </a:lnTo>
                  <a:cubicBezTo>
                    <a:pt x="3822" y="429"/>
                    <a:pt x="3917" y="357"/>
                    <a:pt x="4001" y="357"/>
                  </a:cubicBezTo>
                  <a:lnTo>
                    <a:pt x="4513" y="357"/>
                  </a:lnTo>
                  <a:cubicBezTo>
                    <a:pt x="4596" y="357"/>
                    <a:pt x="4691" y="417"/>
                    <a:pt x="4703" y="512"/>
                  </a:cubicBezTo>
                  <a:lnTo>
                    <a:pt x="4882" y="1441"/>
                  </a:lnTo>
                  <a:cubicBezTo>
                    <a:pt x="4894" y="1500"/>
                    <a:pt x="4941" y="1560"/>
                    <a:pt x="5001" y="1572"/>
                  </a:cubicBezTo>
                  <a:cubicBezTo>
                    <a:pt x="5215" y="1631"/>
                    <a:pt x="5418" y="1727"/>
                    <a:pt x="5608" y="1822"/>
                  </a:cubicBezTo>
                  <a:cubicBezTo>
                    <a:pt x="5638" y="1840"/>
                    <a:pt x="5674" y="1849"/>
                    <a:pt x="5706" y="1849"/>
                  </a:cubicBezTo>
                  <a:cubicBezTo>
                    <a:pt x="5739" y="1849"/>
                    <a:pt x="5769" y="1840"/>
                    <a:pt x="5787" y="1822"/>
                  </a:cubicBezTo>
                  <a:lnTo>
                    <a:pt x="6584" y="1310"/>
                  </a:lnTo>
                  <a:cubicBezTo>
                    <a:pt x="6617" y="1288"/>
                    <a:pt x="6656" y="1277"/>
                    <a:pt x="6696" y="1277"/>
                  </a:cubicBezTo>
                  <a:cubicBezTo>
                    <a:pt x="6745" y="1277"/>
                    <a:pt x="6795" y="1294"/>
                    <a:pt x="6835" y="1334"/>
                  </a:cubicBezTo>
                  <a:lnTo>
                    <a:pt x="7192" y="1691"/>
                  </a:lnTo>
                  <a:cubicBezTo>
                    <a:pt x="7251" y="1750"/>
                    <a:pt x="7263" y="1858"/>
                    <a:pt x="7216" y="1941"/>
                  </a:cubicBezTo>
                  <a:lnTo>
                    <a:pt x="6704" y="2739"/>
                  </a:lnTo>
                  <a:cubicBezTo>
                    <a:pt x="6668" y="2798"/>
                    <a:pt x="6656" y="2858"/>
                    <a:pt x="6704" y="2917"/>
                  </a:cubicBezTo>
                  <a:cubicBezTo>
                    <a:pt x="6799" y="3108"/>
                    <a:pt x="6894" y="3322"/>
                    <a:pt x="6954" y="3524"/>
                  </a:cubicBezTo>
                  <a:cubicBezTo>
                    <a:pt x="6965" y="3584"/>
                    <a:pt x="7025" y="3643"/>
                    <a:pt x="7085" y="3643"/>
                  </a:cubicBezTo>
                  <a:lnTo>
                    <a:pt x="8013" y="3822"/>
                  </a:lnTo>
                  <a:cubicBezTo>
                    <a:pt x="8097" y="3834"/>
                    <a:pt x="8168" y="3929"/>
                    <a:pt x="8168" y="4013"/>
                  </a:cubicBezTo>
                  <a:lnTo>
                    <a:pt x="8168" y="4525"/>
                  </a:lnTo>
                  <a:cubicBezTo>
                    <a:pt x="8168" y="4608"/>
                    <a:pt x="8108" y="4703"/>
                    <a:pt x="8013" y="4715"/>
                  </a:cubicBezTo>
                  <a:lnTo>
                    <a:pt x="7085" y="4894"/>
                  </a:lnTo>
                  <a:cubicBezTo>
                    <a:pt x="7025" y="4906"/>
                    <a:pt x="6965" y="4953"/>
                    <a:pt x="6954" y="5013"/>
                  </a:cubicBezTo>
                  <a:cubicBezTo>
                    <a:pt x="6906" y="5156"/>
                    <a:pt x="6846" y="5322"/>
                    <a:pt x="6787" y="5477"/>
                  </a:cubicBezTo>
                  <a:cubicBezTo>
                    <a:pt x="6739" y="5560"/>
                    <a:pt x="6787" y="5668"/>
                    <a:pt x="6882" y="5715"/>
                  </a:cubicBezTo>
                  <a:cubicBezTo>
                    <a:pt x="6903" y="5724"/>
                    <a:pt x="6926" y="5729"/>
                    <a:pt x="6949" y="5729"/>
                  </a:cubicBezTo>
                  <a:cubicBezTo>
                    <a:pt x="7016" y="5729"/>
                    <a:pt x="7085" y="5691"/>
                    <a:pt x="7120" y="5620"/>
                  </a:cubicBezTo>
                  <a:cubicBezTo>
                    <a:pt x="7180" y="5489"/>
                    <a:pt x="7239" y="5358"/>
                    <a:pt x="7275" y="5215"/>
                  </a:cubicBezTo>
                  <a:lnTo>
                    <a:pt x="8097" y="5060"/>
                  </a:lnTo>
                  <a:cubicBezTo>
                    <a:pt x="8347" y="5013"/>
                    <a:pt x="8549" y="4775"/>
                    <a:pt x="8549" y="4525"/>
                  </a:cubicBezTo>
                  <a:lnTo>
                    <a:pt x="8549" y="4013"/>
                  </a:lnTo>
                  <a:cubicBezTo>
                    <a:pt x="8549" y="3763"/>
                    <a:pt x="8370" y="3524"/>
                    <a:pt x="8097" y="3477"/>
                  </a:cubicBezTo>
                  <a:lnTo>
                    <a:pt x="7275" y="3310"/>
                  </a:lnTo>
                  <a:cubicBezTo>
                    <a:pt x="7216" y="3155"/>
                    <a:pt x="7156" y="2977"/>
                    <a:pt x="7073" y="2822"/>
                  </a:cubicBezTo>
                  <a:lnTo>
                    <a:pt x="7537" y="2119"/>
                  </a:lnTo>
                  <a:cubicBezTo>
                    <a:pt x="7680" y="1905"/>
                    <a:pt x="7656" y="1619"/>
                    <a:pt x="7454" y="1441"/>
                  </a:cubicBezTo>
                  <a:lnTo>
                    <a:pt x="7096" y="1084"/>
                  </a:lnTo>
                  <a:cubicBezTo>
                    <a:pt x="6992" y="980"/>
                    <a:pt x="6848" y="924"/>
                    <a:pt x="6705" y="924"/>
                  </a:cubicBezTo>
                  <a:cubicBezTo>
                    <a:pt x="6603" y="924"/>
                    <a:pt x="6502" y="953"/>
                    <a:pt x="6418" y="1012"/>
                  </a:cubicBezTo>
                  <a:lnTo>
                    <a:pt x="5715" y="1465"/>
                  </a:lnTo>
                  <a:cubicBezTo>
                    <a:pt x="5549" y="1381"/>
                    <a:pt x="5394" y="1322"/>
                    <a:pt x="5227" y="1262"/>
                  </a:cubicBezTo>
                  <a:lnTo>
                    <a:pt x="5060" y="441"/>
                  </a:lnTo>
                  <a:cubicBezTo>
                    <a:pt x="5013" y="191"/>
                    <a:pt x="4775" y="0"/>
                    <a:pt x="4525" y="0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1952;p81">
              <a:extLst>
                <a:ext uri="{FF2B5EF4-FFF2-40B4-BE49-F238E27FC236}">
                  <a16:creationId xmlns:a16="http://schemas.microsoft.com/office/drawing/2014/main" id="{FE578C0D-8214-4C6A-9935-FDC8540100B8}"/>
                </a:ext>
              </a:extLst>
            </p:cNvPr>
            <p:cNvSpPr/>
            <p:nvPr/>
          </p:nvSpPr>
          <p:spPr>
            <a:xfrm>
              <a:off x="3184798" y="3878883"/>
              <a:ext cx="109550" cy="94018"/>
            </a:xfrm>
            <a:custGeom>
              <a:avLst/>
              <a:gdLst/>
              <a:ahLst/>
              <a:cxnLst/>
              <a:rect l="l" t="t" r="r" b="b"/>
              <a:pathLst>
                <a:path w="3442" h="2954" extrusionOk="0">
                  <a:moveTo>
                    <a:pt x="1465" y="1"/>
                  </a:moveTo>
                  <a:cubicBezTo>
                    <a:pt x="941" y="1"/>
                    <a:pt x="453" y="191"/>
                    <a:pt x="72" y="561"/>
                  </a:cubicBezTo>
                  <a:cubicBezTo>
                    <a:pt x="0" y="632"/>
                    <a:pt x="0" y="739"/>
                    <a:pt x="72" y="811"/>
                  </a:cubicBezTo>
                  <a:cubicBezTo>
                    <a:pt x="113" y="852"/>
                    <a:pt x="158" y="873"/>
                    <a:pt x="203" y="873"/>
                  </a:cubicBezTo>
                  <a:cubicBezTo>
                    <a:pt x="247" y="873"/>
                    <a:pt x="292" y="852"/>
                    <a:pt x="334" y="811"/>
                  </a:cubicBezTo>
                  <a:cubicBezTo>
                    <a:pt x="631" y="513"/>
                    <a:pt x="1024" y="358"/>
                    <a:pt x="1465" y="358"/>
                  </a:cubicBezTo>
                  <a:cubicBezTo>
                    <a:pt x="2358" y="358"/>
                    <a:pt x="3084" y="1084"/>
                    <a:pt x="3084" y="1977"/>
                  </a:cubicBezTo>
                  <a:cubicBezTo>
                    <a:pt x="3084" y="2227"/>
                    <a:pt x="3024" y="2477"/>
                    <a:pt x="2905" y="2716"/>
                  </a:cubicBezTo>
                  <a:cubicBezTo>
                    <a:pt x="2846" y="2799"/>
                    <a:pt x="2894" y="2894"/>
                    <a:pt x="2977" y="2942"/>
                  </a:cubicBezTo>
                  <a:cubicBezTo>
                    <a:pt x="3013" y="2954"/>
                    <a:pt x="3036" y="2954"/>
                    <a:pt x="3048" y="2954"/>
                  </a:cubicBezTo>
                  <a:cubicBezTo>
                    <a:pt x="3108" y="2954"/>
                    <a:pt x="3167" y="2930"/>
                    <a:pt x="3215" y="2870"/>
                  </a:cubicBezTo>
                  <a:cubicBezTo>
                    <a:pt x="3370" y="2585"/>
                    <a:pt x="3441" y="2287"/>
                    <a:pt x="3441" y="1977"/>
                  </a:cubicBezTo>
                  <a:cubicBezTo>
                    <a:pt x="3441" y="894"/>
                    <a:pt x="2560" y="1"/>
                    <a:pt x="1465" y="1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953;p81">
              <a:extLst>
                <a:ext uri="{FF2B5EF4-FFF2-40B4-BE49-F238E27FC236}">
                  <a16:creationId xmlns:a16="http://schemas.microsoft.com/office/drawing/2014/main" id="{C559C414-298A-418F-A01A-FF796A0293FE}"/>
                </a:ext>
              </a:extLst>
            </p:cNvPr>
            <p:cNvSpPr/>
            <p:nvPr/>
          </p:nvSpPr>
          <p:spPr>
            <a:xfrm>
              <a:off x="3168120" y="3917331"/>
              <a:ext cx="102707" cy="87016"/>
            </a:xfrm>
            <a:custGeom>
              <a:avLst/>
              <a:gdLst/>
              <a:ahLst/>
              <a:cxnLst/>
              <a:rect l="l" t="t" r="r" b="b"/>
              <a:pathLst>
                <a:path w="3227" h="2734" extrusionOk="0">
                  <a:moveTo>
                    <a:pt x="277" y="0"/>
                  </a:moveTo>
                  <a:cubicBezTo>
                    <a:pt x="203" y="0"/>
                    <a:pt x="136" y="38"/>
                    <a:pt x="108" y="115"/>
                  </a:cubicBezTo>
                  <a:cubicBezTo>
                    <a:pt x="36" y="317"/>
                    <a:pt x="0" y="531"/>
                    <a:pt x="0" y="758"/>
                  </a:cubicBezTo>
                  <a:cubicBezTo>
                    <a:pt x="0" y="1841"/>
                    <a:pt x="881" y="2734"/>
                    <a:pt x="1977" y="2734"/>
                  </a:cubicBezTo>
                  <a:cubicBezTo>
                    <a:pt x="2394" y="2734"/>
                    <a:pt x="2798" y="2603"/>
                    <a:pt x="3144" y="2365"/>
                  </a:cubicBezTo>
                  <a:cubicBezTo>
                    <a:pt x="3215" y="2305"/>
                    <a:pt x="3227" y="2198"/>
                    <a:pt x="3191" y="2127"/>
                  </a:cubicBezTo>
                  <a:cubicBezTo>
                    <a:pt x="3162" y="2075"/>
                    <a:pt x="3106" y="2051"/>
                    <a:pt x="3050" y="2051"/>
                  </a:cubicBezTo>
                  <a:cubicBezTo>
                    <a:pt x="3015" y="2051"/>
                    <a:pt x="2981" y="2061"/>
                    <a:pt x="2953" y="2079"/>
                  </a:cubicBezTo>
                  <a:cubicBezTo>
                    <a:pt x="2667" y="2282"/>
                    <a:pt x="2334" y="2389"/>
                    <a:pt x="2001" y="2389"/>
                  </a:cubicBezTo>
                  <a:cubicBezTo>
                    <a:pt x="1108" y="2389"/>
                    <a:pt x="370" y="1662"/>
                    <a:pt x="370" y="769"/>
                  </a:cubicBezTo>
                  <a:cubicBezTo>
                    <a:pt x="370" y="591"/>
                    <a:pt x="405" y="412"/>
                    <a:pt x="465" y="246"/>
                  </a:cubicBezTo>
                  <a:cubicBezTo>
                    <a:pt x="465" y="138"/>
                    <a:pt x="417" y="43"/>
                    <a:pt x="334" y="7"/>
                  </a:cubicBezTo>
                  <a:cubicBezTo>
                    <a:pt x="315" y="3"/>
                    <a:pt x="296" y="0"/>
                    <a:pt x="277" y="0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1954;p81">
              <a:extLst>
                <a:ext uri="{FF2B5EF4-FFF2-40B4-BE49-F238E27FC236}">
                  <a16:creationId xmlns:a16="http://schemas.microsoft.com/office/drawing/2014/main" id="{F5CE4CCB-6994-4A23-A977-292B11AEF5DE}"/>
                </a:ext>
              </a:extLst>
            </p:cNvPr>
            <p:cNvSpPr/>
            <p:nvPr/>
          </p:nvSpPr>
          <p:spPr>
            <a:xfrm>
              <a:off x="3264749" y="3976275"/>
              <a:ext cx="183836" cy="183836"/>
            </a:xfrm>
            <a:custGeom>
              <a:avLst/>
              <a:gdLst/>
              <a:ahLst/>
              <a:cxnLst/>
              <a:rect l="l" t="t" r="r" b="b"/>
              <a:pathLst>
                <a:path w="5776" h="5776" extrusionOk="0">
                  <a:moveTo>
                    <a:pt x="2739" y="1"/>
                  </a:moveTo>
                  <a:cubicBezTo>
                    <a:pt x="2548" y="1"/>
                    <a:pt x="2370" y="156"/>
                    <a:pt x="2322" y="346"/>
                  </a:cubicBezTo>
                  <a:lnTo>
                    <a:pt x="2215" y="846"/>
                  </a:lnTo>
                  <a:cubicBezTo>
                    <a:pt x="2132" y="882"/>
                    <a:pt x="2036" y="930"/>
                    <a:pt x="1953" y="953"/>
                  </a:cubicBezTo>
                  <a:lnTo>
                    <a:pt x="1525" y="668"/>
                  </a:lnTo>
                  <a:cubicBezTo>
                    <a:pt x="1454" y="627"/>
                    <a:pt x="1372" y="606"/>
                    <a:pt x="1291" y="606"/>
                  </a:cubicBezTo>
                  <a:cubicBezTo>
                    <a:pt x="1181" y="606"/>
                    <a:pt x="1071" y="645"/>
                    <a:pt x="989" y="727"/>
                  </a:cubicBezTo>
                  <a:lnTo>
                    <a:pt x="751" y="965"/>
                  </a:lnTo>
                  <a:cubicBezTo>
                    <a:pt x="620" y="1108"/>
                    <a:pt x="584" y="1322"/>
                    <a:pt x="691" y="1501"/>
                  </a:cubicBezTo>
                  <a:lnTo>
                    <a:pt x="977" y="1942"/>
                  </a:lnTo>
                  <a:cubicBezTo>
                    <a:pt x="917" y="2061"/>
                    <a:pt x="870" y="2180"/>
                    <a:pt x="822" y="2311"/>
                  </a:cubicBezTo>
                  <a:cubicBezTo>
                    <a:pt x="786" y="2394"/>
                    <a:pt x="858" y="2501"/>
                    <a:pt x="941" y="2537"/>
                  </a:cubicBezTo>
                  <a:cubicBezTo>
                    <a:pt x="954" y="2541"/>
                    <a:pt x="967" y="2542"/>
                    <a:pt x="980" y="2542"/>
                  </a:cubicBezTo>
                  <a:cubicBezTo>
                    <a:pt x="1055" y="2542"/>
                    <a:pt x="1137" y="2489"/>
                    <a:pt x="1167" y="2418"/>
                  </a:cubicBezTo>
                  <a:cubicBezTo>
                    <a:pt x="1203" y="2275"/>
                    <a:pt x="1251" y="2144"/>
                    <a:pt x="1322" y="2025"/>
                  </a:cubicBezTo>
                  <a:cubicBezTo>
                    <a:pt x="1358" y="1965"/>
                    <a:pt x="1358" y="1894"/>
                    <a:pt x="1322" y="1846"/>
                  </a:cubicBezTo>
                  <a:lnTo>
                    <a:pt x="989" y="1322"/>
                  </a:lnTo>
                  <a:cubicBezTo>
                    <a:pt x="977" y="1299"/>
                    <a:pt x="977" y="1263"/>
                    <a:pt x="1001" y="1239"/>
                  </a:cubicBezTo>
                  <a:lnTo>
                    <a:pt x="1239" y="1001"/>
                  </a:lnTo>
                  <a:cubicBezTo>
                    <a:pt x="1258" y="981"/>
                    <a:pt x="1274" y="973"/>
                    <a:pt x="1291" y="973"/>
                  </a:cubicBezTo>
                  <a:cubicBezTo>
                    <a:pt x="1304" y="973"/>
                    <a:pt x="1318" y="978"/>
                    <a:pt x="1334" y="989"/>
                  </a:cubicBezTo>
                  <a:lnTo>
                    <a:pt x="1846" y="1322"/>
                  </a:lnTo>
                  <a:cubicBezTo>
                    <a:pt x="1878" y="1342"/>
                    <a:pt x="1910" y="1354"/>
                    <a:pt x="1942" y="1354"/>
                  </a:cubicBezTo>
                  <a:cubicBezTo>
                    <a:pt x="1969" y="1354"/>
                    <a:pt x="1997" y="1345"/>
                    <a:pt x="2025" y="1322"/>
                  </a:cubicBezTo>
                  <a:cubicBezTo>
                    <a:pt x="2144" y="1251"/>
                    <a:pt x="2287" y="1203"/>
                    <a:pt x="2417" y="1156"/>
                  </a:cubicBezTo>
                  <a:cubicBezTo>
                    <a:pt x="2477" y="1144"/>
                    <a:pt x="2537" y="1084"/>
                    <a:pt x="2537" y="1025"/>
                  </a:cubicBezTo>
                  <a:lnTo>
                    <a:pt x="2656" y="418"/>
                  </a:lnTo>
                  <a:cubicBezTo>
                    <a:pt x="2656" y="382"/>
                    <a:pt x="2679" y="358"/>
                    <a:pt x="2727" y="358"/>
                  </a:cubicBezTo>
                  <a:lnTo>
                    <a:pt x="3060" y="358"/>
                  </a:lnTo>
                  <a:cubicBezTo>
                    <a:pt x="3084" y="358"/>
                    <a:pt x="3120" y="394"/>
                    <a:pt x="3132" y="418"/>
                  </a:cubicBezTo>
                  <a:lnTo>
                    <a:pt x="3251" y="1025"/>
                  </a:lnTo>
                  <a:cubicBezTo>
                    <a:pt x="3263" y="1084"/>
                    <a:pt x="3310" y="1144"/>
                    <a:pt x="3370" y="1156"/>
                  </a:cubicBezTo>
                  <a:cubicBezTo>
                    <a:pt x="3501" y="1203"/>
                    <a:pt x="3632" y="1251"/>
                    <a:pt x="3751" y="1322"/>
                  </a:cubicBezTo>
                  <a:cubicBezTo>
                    <a:pt x="3781" y="1340"/>
                    <a:pt x="3816" y="1349"/>
                    <a:pt x="3849" y="1349"/>
                  </a:cubicBezTo>
                  <a:cubicBezTo>
                    <a:pt x="3882" y="1349"/>
                    <a:pt x="3912" y="1340"/>
                    <a:pt x="3930" y="1322"/>
                  </a:cubicBezTo>
                  <a:lnTo>
                    <a:pt x="4453" y="989"/>
                  </a:lnTo>
                  <a:cubicBezTo>
                    <a:pt x="4469" y="978"/>
                    <a:pt x="4483" y="973"/>
                    <a:pt x="4497" y="973"/>
                  </a:cubicBezTo>
                  <a:cubicBezTo>
                    <a:pt x="4513" y="973"/>
                    <a:pt x="4529" y="981"/>
                    <a:pt x="4549" y="1001"/>
                  </a:cubicBezTo>
                  <a:lnTo>
                    <a:pt x="4787" y="1239"/>
                  </a:lnTo>
                  <a:cubicBezTo>
                    <a:pt x="4811" y="1263"/>
                    <a:pt x="4811" y="1299"/>
                    <a:pt x="4799" y="1322"/>
                  </a:cubicBezTo>
                  <a:lnTo>
                    <a:pt x="4453" y="1846"/>
                  </a:lnTo>
                  <a:cubicBezTo>
                    <a:pt x="4430" y="1906"/>
                    <a:pt x="4406" y="1965"/>
                    <a:pt x="4453" y="2025"/>
                  </a:cubicBezTo>
                  <a:cubicBezTo>
                    <a:pt x="4525" y="2144"/>
                    <a:pt x="4573" y="2275"/>
                    <a:pt x="4620" y="2418"/>
                  </a:cubicBezTo>
                  <a:cubicBezTo>
                    <a:pt x="4632" y="2477"/>
                    <a:pt x="4692" y="2537"/>
                    <a:pt x="4751" y="2537"/>
                  </a:cubicBezTo>
                  <a:lnTo>
                    <a:pt x="5358" y="2656"/>
                  </a:lnTo>
                  <a:cubicBezTo>
                    <a:pt x="5394" y="2656"/>
                    <a:pt x="5418" y="2680"/>
                    <a:pt x="5418" y="2727"/>
                  </a:cubicBezTo>
                  <a:lnTo>
                    <a:pt x="5418" y="3049"/>
                  </a:lnTo>
                  <a:cubicBezTo>
                    <a:pt x="5418" y="3085"/>
                    <a:pt x="5394" y="3108"/>
                    <a:pt x="5358" y="3132"/>
                  </a:cubicBezTo>
                  <a:lnTo>
                    <a:pt x="4751" y="3251"/>
                  </a:lnTo>
                  <a:cubicBezTo>
                    <a:pt x="4692" y="3263"/>
                    <a:pt x="4632" y="3311"/>
                    <a:pt x="4620" y="3370"/>
                  </a:cubicBezTo>
                  <a:cubicBezTo>
                    <a:pt x="4573" y="3501"/>
                    <a:pt x="4525" y="3632"/>
                    <a:pt x="4453" y="3751"/>
                  </a:cubicBezTo>
                  <a:cubicBezTo>
                    <a:pt x="4430" y="3811"/>
                    <a:pt x="4430" y="3882"/>
                    <a:pt x="4453" y="3930"/>
                  </a:cubicBezTo>
                  <a:lnTo>
                    <a:pt x="4799" y="4454"/>
                  </a:lnTo>
                  <a:cubicBezTo>
                    <a:pt x="4811" y="4478"/>
                    <a:pt x="4811" y="4513"/>
                    <a:pt x="4787" y="4537"/>
                  </a:cubicBezTo>
                  <a:lnTo>
                    <a:pt x="4549" y="4775"/>
                  </a:lnTo>
                  <a:cubicBezTo>
                    <a:pt x="4526" y="4798"/>
                    <a:pt x="4508" y="4806"/>
                    <a:pt x="4489" y="4806"/>
                  </a:cubicBezTo>
                  <a:cubicBezTo>
                    <a:pt x="4478" y="4806"/>
                    <a:pt x="4467" y="4803"/>
                    <a:pt x="4453" y="4799"/>
                  </a:cubicBezTo>
                  <a:lnTo>
                    <a:pt x="3930" y="4454"/>
                  </a:lnTo>
                  <a:cubicBezTo>
                    <a:pt x="3898" y="4435"/>
                    <a:pt x="3866" y="4422"/>
                    <a:pt x="3834" y="4422"/>
                  </a:cubicBezTo>
                  <a:cubicBezTo>
                    <a:pt x="3806" y="4422"/>
                    <a:pt x="3779" y="4432"/>
                    <a:pt x="3751" y="4454"/>
                  </a:cubicBezTo>
                  <a:cubicBezTo>
                    <a:pt x="3632" y="4525"/>
                    <a:pt x="3501" y="4573"/>
                    <a:pt x="3370" y="4621"/>
                  </a:cubicBezTo>
                  <a:cubicBezTo>
                    <a:pt x="3310" y="4632"/>
                    <a:pt x="3251" y="4692"/>
                    <a:pt x="3251" y="4751"/>
                  </a:cubicBezTo>
                  <a:lnTo>
                    <a:pt x="3132" y="5359"/>
                  </a:lnTo>
                  <a:cubicBezTo>
                    <a:pt x="3132" y="5394"/>
                    <a:pt x="3096" y="5418"/>
                    <a:pt x="3060" y="5418"/>
                  </a:cubicBezTo>
                  <a:lnTo>
                    <a:pt x="2727" y="5418"/>
                  </a:lnTo>
                  <a:cubicBezTo>
                    <a:pt x="2703" y="5418"/>
                    <a:pt x="2668" y="5394"/>
                    <a:pt x="2656" y="5359"/>
                  </a:cubicBezTo>
                  <a:lnTo>
                    <a:pt x="2537" y="4751"/>
                  </a:lnTo>
                  <a:cubicBezTo>
                    <a:pt x="2525" y="4692"/>
                    <a:pt x="2477" y="4632"/>
                    <a:pt x="2417" y="4621"/>
                  </a:cubicBezTo>
                  <a:cubicBezTo>
                    <a:pt x="2287" y="4573"/>
                    <a:pt x="2144" y="4525"/>
                    <a:pt x="2025" y="4454"/>
                  </a:cubicBezTo>
                  <a:cubicBezTo>
                    <a:pt x="1995" y="4436"/>
                    <a:pt x="1962" y="4427"/>
                    <a:pt x="1931" y="4427"/>
                  </a:cubicBezTo>
                  <a:cubicBezTo>
                    <a:pt x="1900" y="4427"/>
                    <a:pt x="1870" y="4436"/>
                    <a:pt x="1846" y="4454"/>
                  </a:cubicBezTo>
                  <a:lnTo>
                    <a:pt x="1334" y="4799"/>
                  </a:lnTo>
                  <a:cubicBezTo>
                    <a:pt x="1321" y="4803"/>
                    <a:pt x="1309" y="4806"/>
                    <a:pt x="1298" y="4806"/>
                  </a:cubicBezTo>
                  <a:cubicBezTo>
                    <a:pt x="1279" y="4806"/>
                    <a:pt x="1261" y="4798"/>
                    <a:pt x="1239" y="4775"/>
                  </a:cubicBezTo>
                  <a:lnTo>
                    <a:pt x="1001" y="4537"/>
                  </a:lnTo>
                  <a:cubicBezTo>
                    <a:pt x="977" y="4513"/>
                    <a:pt x="977" y="4478"/>
                    <a:pt x="989" y="4454"/>
                  </a:cubicBezTo>
                  <a:lnTo>
                    <a:pt x="1322" y="3930"/>
                  </a:lnTo>
                  <a:cubicBezTo>
                    <a:pt x="1358" y="3870"/>
                    <a:pt x="1370" y="3811"/>
                    <a:pt x="1322" y="3751"/>
                  </a:cubicBezTo>
                  <a:cubicBezTo>
                    <a:pt x="1251" y="3632"/>
                    <a:pt x="1215" y="3501"/>
                    <a:pt x="1167" y="3370"/>
                  </a:cubicBezTo>
                  <a:cubicBezTo>
                    <a:pt x="1144" y="3311"/>
                    <a:pt x="1084" y="3251"/>
                    <a:pt x="1024" y="3251"/>
                  </a:cubicBezTo>
                  <a:lnTo>
                    <a:pt x="417" y="3132"/>
                  </a:lnTo>
                  <a:cubicBezTo>
                    <a:pt x="393" y="3132"/>
                    <a:pt x="358" y="3097"/>
                    <a:pt x="358" y="3049"/>
                  </a:cubicBezTo>
                  <a:lnTo>
                    <a:pt x="358" y="2727"/>
                  </a:lnTo>
                  <a:cubicBezTo>
                    <a:pt x="358" y="2692"/>
                    <a:pt x="393" y="2668"/>
                    <a:pt x="417" y="2656"/>
                  </a:cubicBezTo>
                  <a:lnTo>
                    <a:pt x="465" y="2632"/>
                  </a:lnTo>
                  <a:cubicBezTo>
                    <a:pt x="548" y="2620"/>
                    <a:pt x="632" y="2525"/>
                    <a:pt x="596" y="2430"/>
                  </a:cubicBezTo>
                  <a:cubicBezTo>
                    <a:pt x="586" y="2352"/>
                    <a:pt x="520" y="2289"/>
                    <a:pt x="444" y="2289"/>
                  </a:cubicBezTo>
                  <a:cubicBezTo>
                    <a:pt x="428" y="2289"/>
                    <a:pt x="410" y="2292"/>
                    <a:pt x="393" y="2299"/>
                  </a:cubicBezTo>
                  <a:lnTo>
                    <a:pt x="346" y="2311"/>
                  </a:lnTo>
                  <a:cubicBezTo>
                    <a:pt x="155" y="2358"/>
                    <a:pt x="1" y="2513"/>
                    <a:pt x="1" y="2727"/>
                  </a:cubicBezTo>
                  <a:lnTo>
                    <a:pt x="1" y="3049"/>
                  </a:lnTo>
                  <a:cubicBezTo>
                    <a:pt x="1" y="3251"/>
                    <a:pt x="155" y="3430"/>
                    <a:pt x="346" y="3466"/>
                  </a:cubicBezTo>
                  <a:lnTo>
                    <a:pt x="846" y="3573"/>
                  </a:lnTo>
                  <a:cubicBezTo>
                    <a:pt x="882" y="3668"/>
                    <a:pt x="929" y="3751"/>
                    <a:pt x="953" y="3847"/>
                  </a:cubicBezTo>
                  <a:lnTo>
                    <a:pt x="679" y="4275"/>
                  </a:lnTo>
                  <a:cubicBezTo>
                    <a:pt x="572" y="4442"/>
                    <a:pt x="584" y="4656"/>
                    <a:pt x="727" y="4811"/>
                  </a:cubicBezTo>
                  <a:lnTo>
                    <a:pt x="977" y="5049"/>
                  </a:lnTo>
                  <a:cubicBezTo>
                    <a:pt x="1055" y="5127"/>
                    <a:pt x="1163" y="5172"/>
                    <a:pt x="1278" y="5172"/>
                  </a:cubicBezTo>
                  <a:cubicBezTo>
                    <a:pt x="1356" y="5172"/>
                    <a:pt x="1436" y="5152"/>
                    <a:pt x="1513" y="5109"/>
                  </a:cubicBezTo>
                  <a:lnTo>
                    <a:pt x="1941" y="4823"/>
                  </a:lnTo>
                  <a:cubicBezTo>
                    <a:pt x="2025" y="4871"/>
                    <a:pt x="2120" y="4894"/>
                    <a:pt x="2203" y="4930"/>
                  </a:cubicBezTo>
                  <a:lnTo>
                    <a:pt x="2310" y="5430"/>
                  </a:lnTo>
                  <a:cubicBezTo>
                    <a:pt x="2358" y="5633"/>
                    <a:pt x="2513" y="5775"/>
                    <a:pt x="2727" y="5775"/>
                  </a:cubicBezTo>
                  <a:lnTo>
                    <a:pt x="3060" y="5775"/>
                  </a:lnTo>
                  <a:cubicBezTo>
                    <a:pt x="3251" y="5775"/>
                    <a:pt x="3430" y="5633"/>
                    <a:pt x="3465" y="5430"/>
                  </a:cubicBezTo>
                  <a:lnTo>
                    <a:pt x="3572" y="4930"/>
                  </a:lnTo>
                  <a:cubicBezTo>
                    <a:pt x="3668" y="4894"/>
                    <a:pt x="3751" y="4859"/>
                    <a:pt x="3846" y="4823"/>
                  </a:cubicBezTo>
                  <a:lnTo>
                    <a:pt x="4275" y="5109"/>
                  </a:lnTo>
                  <a:cubicBezTo>
                    <a:pt x="4344" y="5153"/>
                    <a:pt x="4422" y="5175"/>
                    <a:pt x="4500" y="5175"/>
                  </a:cubicBezTo>
                  <a:cubicBezTo>
                    <a:pt x="4610" y="5175"/>
                    <a:pt x="4720" y="5132"/>
                    <a:pt x="4811" y="5049"/>
                  </a:cubicBezTo>
                  <a:lnTo>
                    <a:pt x="5049" y="4811"/>
                  </a:lnTo>
                  <a:cubicBezTo>
                    <a:pt x="5180" y="4680"/>
                    <a:pt x="5215" y="4454"/>
                    <a:pt x="5108" y="4275"/>
                  </a:cubicBezTo>
                  <a:lnTo>
                    <a:pt x="4823" y="3847"/>
                  </a:lnTo>
                  <a:cubicBezTo>
                    <a:pt x="4870" y="3751"/>
                    <a:pt x="4894" y="3668"/>
                    <a:pt x="4930" y="3573"/>
                  </a:cubicBezTo>
                  <a:lnTo>
                    <a:pt x="5442" y="3466"/>
                  </a:lnTo>
                  <a:cubicBezTo>
                    <a:pt x="5632" y="3430"/>
                    <a:pt x="5775" y="3263"/>
                    <a:pt x="5775" y="3049"/>
                  </a:cubicBezTo>
                  <a:lnTo>
                    <a:pt x="5775" y="2727"/>
                  </a:lnTo>
                  <a:cubicBezTo>
                    <a:pt x="5775" y="2513"/>
                    <a:pt x="5644" y="2358"/>
                    <a:pt x="5454" y="2311"/>
                  </a:cubicBezTo>
                  <a:lnTo>
                    <a:pt x="4942" y="2204"/>
                  </a:lnTo>
                  <a:cubicBezTo>
                    <a:pt x="4918" y="2120"/>
                    <a:pt x="4870" y="2025"/>
                    <a:pt x="4846" y="1942"/>
                  </a:cubicBezTo>
                  <a:lnTo>
                    <a:pt x="5120" y="1501"/>
                  </a:lnTo>
                  <a:cubicBezTo>
                    <a:pt x="5227" y="1346"/>
                    <a:pt x="5215" y="1120"/>
                    <a:pt x="5061" y="965"/>
                  </a:cubicBezTo>
                  <a:lnTo>
                    <a:pt x="4823" y="727"/>
                  </a:lnTo>
                  <a:cubicBezTo>
                    <a:pt x="4745" y="650"/>
                    <a:pt x="4634" y="610"/>
                    <a:pt x="4520" y="610"/>
                  </a:cubicBezTo>
                  <a:cubicBezTo>
                    <a:pt x="4441" y="610"/>
                    <a:pt x="4360" y="629"/>
                    <a:pt x="4287" y="668"/>
                  </a:cubicBezTo>
                  <a:lnTo>
                    <a:pt x="3858" y="953"/>
                  </a:lnTo>
                  <a:cubicBezTo>
                    <a:pt x="3763" y="906"/>
                    <a:pt x="3680" y="882"/>
                    <a:pt x="3596" y="846"/>
                  </a:cubicBezTo>
                  <a:lnTo>
                    <a:pt x="3489" y="346"/>
                  </a:lnTo>
                  <a:cubicBezTo>
                    <a:pt x="3441" y="156"/>
                    <a:pt x="3275" y="1"/>
                    <a:pt x="3072" y="1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1955;p81">
              <a:extLst>
                <a:ext uri="{FF2B5EF4-FFF2-40B4-BE49-F238E27FC236}">
                  <a16:creationId xmlns:a16="http://schemas.microsoft.com/office/drawing/2014/main" id="{7B1FD913-6794-4F88-9A2F-CF17DBBB20E0}"/>
                </a:ext>
              </a:extLst>
            </p:cNvPr>
            <p:cNvSpPr/>
            <p:nvPr/>
          </p:nvSpPr>
          <p:spPr>
            <a:xfrm>
              <a:off x="3326526" y="4036907"/>
              <a:ext cx="62541" cy="62573"/>
            </a:xfrm>
            <a:custGeom>
              <a:avLst/>
              <a:gdLst/>
              <a:ahLst/>
              <a:cxnLst/>
              <a:rect l="l" t="t" r="r" b="b"/>
              <a:pathLst>
                <a:path w="1965" h="1966" extrusionOk="0">
                  <a:moveTo>
                    <a:pt x="977" y="1"/>
                  </a:moveTo>
                  <a:cubicBezTo>
                    <a:pt x="441" y="1"/>
                    <a:pt x="0" y="453"/>
                    <a:pt x="0" y="989"/>
                  </a:cubicBezTo>
                  <a:cubicBezTo>
                    <a:pt x="0" y="1525"/>
                    <a:pt x="441" y="1965"/>
                    <a:pt x="977" y="1965"/>
                  </a:cubicBezTo>
                  <a:cubicBezTo>
                    <a:pt x="1203" y="1965"/>
                    <a:pt x="1417" y="1894"/>
                    <a:pt x="1572" y="1763"/>
                  </a:cubicBezTo>
                  <a:cubicBezTo>
                    <a:pt x="1655" y="1703"/>
                    <a:pt x="1667" y="1596"/>
                    <a:pt x="1608" y="1501"/>
                  </a:cubicBezTo>
                  <a:cubicBezTo>
                    <a:pt x="1574" y="1461"/>
                    <a:pt x="1525" y="1439"/>
                    <a:pt x="1473" y="1439"/>
                  </a:cubicBezTo>
                  <a:cubicBezTo>
                    <a:pt x="1434" y="1439"/>
                    <a:pt x="1394" y="1452"/>
                    <a:pt x="1358" y="1477"/>
                  </a:cubicBezTo>
                  <a:cubicBezTo>
                    <a:pt x="1250" y="1561"/>
                    <a:pt x="1119" y="1608"/>
                    <a:pt x="965" y="1608"/>
                  </a:cubicBezTo>
                  <a:cubicBezTo>
                    <a:pt x="619" y="1608"/>
                    <a:pt x="346" y="1322"/>
                    <a:pt x="346" y="977"/>
                  </a:cubicBezTo>
                  <a:cubicBezTo>
                    <a:pt x="346" y="644"/>
                    <a:pt x="619" y="358"/>
                    <a:pt x="977" y="358"/>
                  </a:cubicBezTo>
                  <a:cubicBezTo>
                    <a:pt x="1322" y="358"/>
                    <a:pt x="1608" y="644"/>
                    <a:pt x="1608" y="989"/>
                  </a:cubicBezTo>
                  <a:cubicBezTo>
                    <a:pt x="1608" y="1084"/>
                    <a:pt x="1679" y="1168"/>
                    <a:pt x="1786" y="1168"/>
                  </a:cubicBezTo>
                  <a:cubicBezTo>
                    <a:pt x="1893" y="1168"/>
                    <a:pt x="1965" y="1084"/>
                    <a:pt x="1965" y="989"/>
                  </a:cubicBezTo>
                  <a:cubicBezTo>
                    <a:pt x="1965" y="453"/>
                    <a:pt x="1512" y="1"/>
                    <a:pt x="977" y="1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1956;p81">
              <a:extLst>
                <a:ext uri="{FF2B5EF4-FFF2-40B4-BE49-F238E27FC236}">
                  <a16:creationId xmlns:a16="http://schemas.microsoft.com/office/drawing/2014/main" id="{7D24E7E4-BCC7-4F56-8C80-467A744F0870}"/>
                </a:ext>
              </a:extLst>
            </p:cNvPr>
            <p:cNvSpPr/>
            <p:nvPr/>
          </p:nvSpPr>
          <p:spPr>
            <a:xfrm>
              <a:off x="3196542" y="3907687"/>
              <a:ext cx="68238" cy="68238"/>
            </a:xfrm>
            <a:custGeom>
              <a:avLst/>
              <a:gdLst/>
              <a:ahLst/>
              <a:cxnLst/>
              <a:rect l="l" t="t" r="r" b="b"/>
              <a:pathLst>
                <a:path w="2144" h="2144" extrusionOk="0">
                  <a:moveTo>
                    <a:pt x="1072" y="358"/>
                  </a:moveTo>
                  <a:cubicBezTo>
                    <a:pt x="1477" y="358"/>
                    <a:pt x="1786" y="680"/>
                    <a:pt x="1786" y="1072"/>
                  </a:cubicBezTo>
                  <a:cubicBezTo>
                    <a:pt x="1786" y="1477"/>
                    <a:pt x="1465" y="1787"/>
                    <a:pt x="1072" y="1787"/>
                  </a:cubicBezTo>
                  <a:cubicBezTo>
                    <a:pt x="691" y="1787"/>
                    <a:pt x="358" y="1453"/>
                    <a:pt x="358" y="1072"/>
                  </a:cubicBezTo>
                  <a:cubicBezTo>
                    <a:pt x="358" y="668"/>
                    <a:pt x="691" y="358"/>
                    <a:pt x="1072" y="358"/>
                  </a:cubicBezTo>
                  <a:close/>
                  <a:moveTo>
                    <a:pt x="1072" y="1"/>
                  </a:moveTo>
                  <a:cubicBezTo>
                    <a:pt x="477" y="1"/>
                    <a:pt x="0" y="477"/>
                    <a:pt x="0" y="1072"/>
                  </a:cubicBezTo>
                  <a:cubicBezTo>
                    <a:pt x="0" y="1668"/>
                    <a:pt x="477" y="2144"/>
                    <a:pt x="1072" y="2144"/>
                  </a:cubicBezTo>
                  <a:cubicBezTo>
                    <a:pt x="1667" y="2144"/>
                    <a:pt x="2144" y="1656"/>
                    <a:pt x="2144" y="1072"/>
                  </a:cubicBezTo>
                  <a:cubicBezTo>
                    <a:pt x="2144" y="477"/>
                    <a:pt x="1667" y="1"/>
                    <a:pt x="1072" y="1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" name="Google Shape;13989;p85">
            <a:extLst>
              <a:ext uri="{FF2B5EF4-FFF2-40B4-BE49-F238E27FC236}">
                <a16:creationId xmlns:a16="http://schemas.microsoft.com/office/drawing/2014/main" id="{CBBBD4ED-FB1C-4002-B143-854CB622C678}"/>
              </a:ext>
            </a:extLst>
          </p:cNvPr>
          <p:cNvGrpSpPr/>
          <p:nvPr/>
        </p:nvGrpSpPr>
        <p:grpSpPr>
          <a:xfrm>
            <a:off x="738162" y="1509933"/>
            <a:ext cx="843110" cy="902638"/>
            <a:chOff x="7055134" y="2919170"/>
            <a:chExt cx="290321" cy="310820"/>
          </a:xfrm>
          <a:solidFill>
            <a:schemeClr val="tx2"/>
          </a:solidFill>
        </p:grpSpPr>
        <p:sp>
          <p:nvSpPr>
            <p:cNvPr id="16" name="Google Shape;13990;p85">
              <a:extLst>
                <a:ext uri="{FF2B5EF4-FFF2-40B4-BE49-F238E27FC236}">
                  <a16:creationId xmlns:a16="http://schemas.microsoft.com/office/drawing/2014/main" id="{C6591DF8-1EFE-4D91-8C1A-2F41CC4DF715}"/>
                </a:ext>
              </a:extLst>
            </p:cNvPr>
            <p:cNvSpPr/>
            <p:nvPr/>
          </p:nvSpPr>
          <p:spPr>
            <a:xfrm>
              <a:off x="7102497" y="2970989"/>
              <a:ext cx="191044" cy="259001"/>
            </a:xfrm>
            <a:custGeom>
              <a:avLst/>
              <a:gdLst/>
              <a:ahLst/>
              <a:cxnLst/>
              <a:rect l="l" t="t" r="r" b="b"/>
              <a:pathLst>
                <a:path w="6002" h="8137" extrusionOk="0">
                  <a:moveTo>
                    <a:pt x="3097" y="314"/>
                  </a:moveTo>
                  <a:cubicBezTo>
                    <a:pt x="3739" y="314"/>
                    <a:pt x="4347" y="552"/>
                    <a:pt x="4835" y="980"/>
                  </a:cubicBezTo>
                  <a:cubicBezTo>
                    <a:pt x="5394" y="1481"/>
                    <a:pt x="5716" y="2195"/>
                    <a:pt x="5716" y="2933"/>
                  </a:cubicBezTo>
                  <a:cubicBezTo>
                    <a:pt x="5704" y="3445"/>
                    <a:pt x="5549" y="3933"/>
                    <a:pt x="5287" y="4350"/>
                  </a:cubicBezTo>
                  <a:cubicBezTo>
                    <a:pt x="5013" y="4767"/>
                    <a:pt x="4644" y="5100"/>
                    <a:pt x="4204" y="5302"/>
                  </a:cubicBezTo>
                  <a:cubicBezTo>
                    <a:pt x="3930" y="5433"/>
                    <a:pt x="3751" y="5719"/>
                    <a:pt x="3751" y="6029"/>
                  </a:cubicBezTo>
                  <a:lnTo>
                    <a:pt x="3751" y="6207"/>
                  </a:lnTo>
                  <a:lnTo>
                    <a:pt x="2430" y="6207"/>
                  </a:lnTo>
                  <a:lnTo>
                    <a:pt x="2430" y="6029"/>
                  </a:lnTo>
                  <a:cubicBezTo>
                    <a:pt x="2430" y="5719"/>
                    <a:pt x="2251" y="5433"/>
                    <a:pt x="1965" y="5302"/>
                  </a:cubicBezTo>
                  <a:cubicBezTo>
                    <a:pt x="942" y="4814"/>
                    <a:pt x="346" y="3731"/>
                    <a:pt x="489" y="2588"/>
                  </a:cubicBezTo>
                  <a:cubicBezTo>
                    <a:pt x="644" y="1421"/>
                    <a:pt x="1608" y="457"/>
                    <a:pt x="2799" y="326"/>
                  </a:cubicBezTo>
                  <a:cubicBezTo>
                    <a:pt x="2906" y="314"/>
                    <a:pt x="3013" y="314"/>
                    <a:pt x="3097" y="314"/>
                  </a:cubicBezTo>
                  <a:close/>
                  <a:moveTo>
                    <a:pt x="3728" y="6505"/>
                  </a:moveTo>
                  <a:lnTo>
                    <a:pt x="3739" y="7017"/>
                  </a:lnTo>
                  <a:cubicBezTo>
                    <a:pt x="3739" y="7100"/>
                    <a:pt x="3668" y="7195"/>
                    <a:pt x="3561" y="7195"/>
                  </a:cubicBezTo>
                  <a:lnTo>
                    <a:pt x="2573" y="7195"/>
                  </a:lnTo>
                  <a:cubicBezTo>
                    <a:pt x="2489" y="7195"/>
                    <a:pt x="2394" y="7124"/>
                    <a:pt x="2394" y="7017"/>
                  </a:cubicBezTo>
                  <a:lnTo>
                    <a:pt x="2394" y="6505"/>
                  </a:lnTo>
                  <a:close/>
                  <a:moveTo>
                    <a:pt x="3394" y="7469"/>
                  </a:moveTo>
                  <a:lnTo>
                    <a:pt x="3406" y="7648"/>
                  </a:lnTo>
                  <a:cubicBezTo>
                    <a:pt x="3406" y="7743"/>
                    <a:pt x="3335" y="7838"/>
                    <a:pt x="3228" y="7838"/>
                  </a:cubicBezTo>
                  <a:lnTo>
                    <a:pt x="2906" y="7838"/>
                  </a:lnTo>
                  <a:cubicBezTo>
                    <a:pt x="2811" y="7838"/>
                    <a:pt x="2727" y="7755"/>
                    <a:pt x="2727" y="7648"/>
                  </a:cubicBezTo>
                  <a:lnTo>
                    <a:pt x="2727" y="7469"/>
                  </a:lnTo>
                  <a:close/>
                  <a:moveTo>
                    <a:pt x="3056" y="0"/>
                  </a:moveTo>
                  <a:cubicBezTo>
                    <a:pt x="2951" y="0"/>
                    <a:pt x="2845" y="6"/>
                    <a:pt x="2739" y="16"/>
                  </a:cubicBezTo>
                  <a:cubicBezTo>
                    <a:pt x="1418" y="171"/>
                    <a:pt x="322" y="1230"/>
                    <a:pt x="168" y="2552"/>
                  </a:cubicBezTo>
                  <a:cubicBezTo>
                    <a:pt x="1" y="3814"/>
                    <a:pt x="668" y="5040"/>
                    <a:pt x="1811" y="5564"/>
                  </a:cubicBezTo>
                  <a:cubicBezTo>
                    <a:pt x="1977" y="5648"/>
                    <a:pt x="2096" y="5826"/>
                    <a:pt x="2096" y="6017"/>
                  </a:cubicBezTo>
                  <a:lnTo>
                    <a:pt x="2096" y="7005"/>
                  </a:lnTo>
                  <a:cubicBezTo>
                    <a:pt x="2096" y="7207"/>
                    <a:pt x="2239" y="7386"/>
                    <a:pt x="2430" y="7457"/>
                  </a:cubicBezTo>
                  <a:lnTo>
                    <a:pt x="2430" y="7648"/>
                  </a:lnTo>
                  <a:cubicBezTo>
                    <a:pt x="2430" y="7922"/>
                    <a:pt x="2632" y="8136"/>
                    <a:pt x="2906" y="8136"/>
                  </a:cubicBezTo>
                  <a:lnTo>
                    <a:pt x="3228" y="8136"/>
                  </a:lnTo>
                  <a:cubicBezTo>
                    <a:pt x="3501" y="8136"/>
                    <a:pt x="3704" y="7922"/>
                    <a:pt x="3704" y="7648"/>
                  </a:cubicBezTo>
                  <a:lnTo>
                    <a:pt x="3704" y="7457"/>
                  </a:lnTo>
                  <a:cubicBezTo>
                    <a:pt x="3906" y="7398"/>
                    <a:pt x="4037" y="7219"/>
                    <a:pt x="4037" y="7005"/>
                  </a:cubicBezTo>
                  <a:lnTo>
                    <a:pt x="4037" y="6017"/>
                  </a:lnTo>
                  <a:cubicBezTo>
                    <a:pt x="4037" y="5826"/>
                    <a:pt x="4144" y="5648"/>
                    <a:pt x="4323" y="5564"/>
                  </a:cubicBezTo>
                  <a:cubicBezTo>
                    <a:pt x="4811" y="5326"/>
                    <a:pt x="5228" y="4969"/>
                    <a:pt x="5537" y="4517"/>
                  </a:cubicBezTo>
                  <a:cubicBezTo>
                    <a:pt x="5847" y="4040"/>
                    <a:pt x="6002" y="3481"/>
                    <a:pt x="6002" y="2921"/>
                  </a:cubicBezTo>
                  <a:cubicBezTo>
                    <a:pt x="6002" y="2100"/>
                    <a:pt x="5644" y="1302"/>
                    <a:pt x="5037" y="754"/>
                  </a:cubicBezTo>
                  <a:cubicBezTo>
                    <a:pt x="4485" y="254"/>
                    <a:pt x="3788" y="0"/>
                    <a:pt x="305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3991;p85">
              <a:extLst>
                <a:ext uri="{FF2B5EF4-FFF2-40B4-BE49-F238E27FC236}">
                  <a16:creationId xmlns:a16="http://schemas.microsoft.com/office/drawing/2014/main" id="{7187D892-F339-491B-BDC8-460EB8A3741C}"/>
                </a:ext>
              </a:extLst>
            </p:cNvPr>
            <p:cNvSpPr/>
            <p:nvPr/>
          </p:nvSpPr>
          <p:spPr>
            <a:xfrm>
              <a:off x="7304872" y="3059413"/>
              <a:ext cx="40583" cy="9485"/>
            </a:xfrm>
            <a:custGeom>
              <a:avLst/>
              <a:gdLst/>
              <a:ahLst/>
              <a:cxnLst/>
              <a:rect l="l" t="t" r="r" b="b"/>
              <a:pathLst>
                <a:path w="1275" h="298" extrusionOk="0">
                  <a:moveTo>
                    <a:pt x="144" y="0"/>
                  </a:moveTo>
                  <a:cubicBezTo>
                    <a:pt x="60" y="0"/>
                    <a:pt x="1" y="72"/>
                    <a:pt x="1" y="143"/>
                  </a:cubicBezTo>
                  <a:cubicBezTo>
                    <a:pt x="1" y="238"/>
                    <a:pt x="72" y="298"/>
                    <a:pt x="144" y="298"/>
                  </a:cubicBezTo>
                  <a:lnTo>
                    <a:pt x="1132" y="298"/>
                  </a:lnTo>
                  <a:cubicBezTo>
                    <a:pt x="1215" y="298"/>
                    <a:pt x="1275" y="215"/>
                    <a:pt x="1275" y="143"/>
                  </a:cubicBezTo>
                  <a:cubicBezTo>
                    <a:pt x="1275" y="72"/>
                    <a:pt x="1203" y="0"/>
                    <a:pt x="113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3992;p85">
              <a:extLst>
                <a:ext uri="{FF2B5EF4-FFF2-40B4-BE49-F238E27FC236}">
                  <a16:creationId xmlns:a16="http://schemas.microsoft.com/office/drawing/2014/main" id="{89B145DD-524D-4D29-B107-189AB39DB321}"/>
                </a:ext>
              </a:extLst>
            </p:cNvPr>
            <p:cNvSpPr/>
            <p:nvPr/>
          </p:nvSpPr>
          <p:spPr>
            <a:xfrm>
              <a:off x="7055134" y="3059413"/>
              <a:ext cx="41347" cy="9485"/>
            </a:xfrm>
            <a:custGeom>
              <a:avLst/>
              <a:gdLst/>
              <a:ahLst/>
              <a:cxnLst/>
              <a:rect l="l" t="t" r="r" b="b"/>
              <a:pathLst>
                <a:path w="1299" h="298" extrusionOk="0">
                  <a:moveTo>
                    <a:pt x="155" y="0"/>
                  </a:moveTo>
                  <a:cubicBezTo>
                    <a:pt x="60" y="0"/>
                    <a:pt x="1" y="72"/>
                    <a:pt x="1" y="143"/>
                  </a:cubicBezTo>
                  <a:cubicBezTo>
                    <a:pt x="1" y="238"/>
                    <a:pt x="72" y="298"/>
                    <a:pt x="155" y="298"/>
                  </a:cubicBezTo>
                  <a:lnTo>
                    <a:pt x="1132" y="298"/>
                  </a:lnTo>
                  <a:cubicBezTo>
                    <a:pt x="1215" y="298"/>
                    <a:pt x="1287" y="215"/>
                    <a:pt x="1287" y="143"/>
                  </a:cubicBezTo>
                  <a:cubicBezTo>
                    <a:pt x="1298" y="72"/>
                    <a:pt x="1227" y="0"/>
                    <a:pt x="113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3993;p85">
              <a:extLst>
                <a:ext uri="{FF2B5EF4-FFF2-40B4-BE49-F238E27FC236}">
                  <a16:creationId xmlns:a16="http://schemas.microsoft.com/office/drawing/2014/main" id="{68E1DCC9-BFBC-460D-87BD-B2FC67043697}"/>
                </a:ext>
              </a:extLst>
            </p:cNvPr>
            <p:cNvSpPr/>
            <p:nvPr/>
          </p:nvSpPr>
          <p:spPr>
            <a:xfrm>
              <a:off x="7195727" y="2919170"/>
              <a:ext cx="9517" cy="40583"/>
            </a:xfrm>
            <a:custGeom>
              <a:avLst/>
              <a:gdLst/>
              <a:ahLst/>
              <a:cxnLst/>
              <a:rect l="l" t="t" r="r" b="b"/>
              <a:pathLst>
                <a:path w="299" h="1275" extrusionOk="0">
                  <a:moveTo>
                    <a:pt x="156" y="1"/>
                  </a:moveTo>
                  <a:cubicBezTo>
                    <a:pt x="60" y="1"/>
                    <a:pt x="1" y="72"/>
                    <a:pt x="1" y="144"/>
                  </a:cubicBezTo>
                  <a:lnTo>
                    <a:pt x="1" y="1132"/>
                  </a:lnTo>
                  <a:cubicBezTo>
                    <a:pt x="1" y="1215"/>
                    <a:pt x="84" y="1275"/>
                    <a:pt x="156" y="1275"/>
                  </a:cubicBezTo>
                  <a:cubicBezTo>
                    <a:pt x="227" y="1275"/>
                    <a:pt x="299" y="1204"/>
                    <a:pt x="299" y="1132"/>
                  </a:cubicBezTo>
                  <a:lnTo>
                    <a:pt x="299" y="144"/>
                  </a:lnTo>
                  <a:cubicBezTo>
                    <a:pt x="299" y="72"/>
                    <a:pt x="227" y="1"/>
                    <a:pt x="15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3994;p85">
              <a:extLst>
                <a:ext uri="{FF2B5EF4-FFF2-40B4-BE49-F238E27FC236}">
                  <a16:creationId xmlns:a16="http://schemas.microsoft.com/office/drawing/2014/main" id="{C55B3870-F83C-4FD5-AF88-D51EE6AC7597}"/>
                </a:ext>
              </a:extLst>
            </p:cNvPr>
            <p:cNvSpPr/>
            <p:nvPr/>
          </p:nvSpPr>
          <p:spPr>
            <a:xfrm>
              <a:off x="7185128" y="3007116"/>
              <a:ext cx="30334" cy="92880"/>
            </a:xfrm>
            <a:custGeom>
              <a:avLst/>
              <a:gdLst/>
              <a:ahLst/>
              <a:cxnLst/>
              <a:rect l="l" t="t" r="r" b="b"/>
              <a:pathLst>
                <a:path w="953" h="2918" extrusionOk="0">
                  <a:moveTo>
                    <a:pt x="477" y="310"/>
                  </a:moveTo>
                  <a:cubicBezTo>
                    <a:pt x="512" y="310"/>
                    <a:pt x="560" y="334"/>
                    <a:pt x="596" y="357"/>
                  </a:cubicBezTo>
                  <a:cubicBezTo>
                    <a:pt x="620" y="393"/>
                    <a:pt x="632" y="429"/>
                    <a:pt x="632" y="476"/>
                  </a:cubicBezTo>
                  <a:lnTo>
                    <a:pt x="548" y="2608"/>
                  </a:lnTo>
                  <a:lnTo>
                    <a:pt x="405" y="2620"/>
                  </a:lnTo>
                  <a:cubicBezTo>
                    <a:pt x="405" y="2620"/>
                    <a:pt x="393" y="2620"/>
                    <a:pt x="393" y="2608"/>
                  </a:cubicBezTo>
                  <a:lnTo>
                    <a:pt x="310" y="476"/>
                  </a:lnTo>
                  <a:cubicBezTo>
                    <a:pt x="310" y="429"/>
                    <a:pt x="322" y="393"/>
                    <a:pt x="358" y="357"/>
                  </a:cubicBezTo>
                  <a:cubicBezTo>
                    <a:pt x="381" y="334"/>
                    <a:pt x="429" y="310"/>
                    <a:pt x="477" y="310"/>
                  </a:cubicBezTo>
                  <a:close/>
                  <a:moveTo>
                    <a:pt x="477" y="0"/>
                  </a:moveTo>
                  <a:cubicBezTo>
                    <a:pt x="334" y="0"/>
                    <a:pt x="215" y="48"/>
                    <a:pt x="131" y="155"/>
                  </a:cubicBezTo>
                  <a:cubicBezTo>
                    <a:pt x="36" y="238"/>
                    <a:pt x="0" y="357"/>
                    <a:pt x="0" y="488"/>
                  </a:cubicBezTo>
                  <a:lnTo>
                    <a:pt x="84" y="2620"/>
                  </a:lnTo>
                  <a:cubicBezTo>
                    <a:pt x="84" y="2786"/>
                    <a:pt x="239" y="2917"/>
                    <a:pt x="393" y="2917"/>
                  </a:cubicBezTo>
                  <a:lnTo>
                    <a:pt x="512" y="2917"/>
                  </a:lnTo>
                  <a:cubicBezTo>
                    <a:pt x="679" y="2917"/>
                    <a:pt x="822" y="2786"/>
                    <a:pt x="822" y="2620"/>
                  </a:cubicBezTo>
                  <a:lnTo>
                    <a:pt x="917" y="488"/>
                  </a:lnTo>
                  <a:cubicBezTo>
                    <a:pt x="953" y="369"/>
                    <a:pt x="905" y="238"/>
                    <a:pt x="810" y="155"/>
                  </a:cubicBezTo>
                  <a:cubicBezTo>
                    <a:pt x="727" y="60"/>
                    <a:pt x="608" y="0"/>
                    <a:pt x="47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3995;p85">
              <a:extLst>
                <a:ext uri="{FF2B5EF4-FFF2-40B4-BE49-F238E27FC236}">
                  <a16:creationId xmlns:a16="http://schemas.microsoft.com/office/drawing/2014/main" id="{93A1EB75-81FB-4E6A-B234-8C8826F9A322}"/>
                </a:ext>
              </a:extLst>
            </p:cNvPr>
            <p:cNvSpPr/>
            <p:nvPr/>
          </p:nvSpPr>
          <p:spPr>
            <a:xfrm>
              <a:off x="7187770" y="3111328"/>
              <a:ext cx="25814" cy="25814"/>
            </a:xfrm>
            <a:custGeom>
              <a:avLst/>
              <a:gdLst/>
              <a:ahLst/>
              <a:cxnLst/>
              <a:rect l="l" t="t" r="r" b="b"/>
              <a:pathLst>
                <a:path w="811" h="811" extrusionOk="0">
                  <a:moveTo>
                    <a:pt x="406" y="310"/>
                  </a:moveTo>
                  <a:cubicBezTo>
                    <a:pt x="453" y="310"/>
                    <a:pt x="489" y="358"/>
                    <a:pt x="489" y="405"/>
                  </a:cubicBezTo>
                  <a:cubicBezTo>
                    <a:pt x="489" y="453"/>
                    <a:pt x="453" y="489"/>
                    <a:pt x="406" y="489"/>
                  </a:cubicBezTo>
                  <a:cubicBezTo>
                    <a:pt x="358" y="489"/>
                    <a:pt x="310" y="453"/>
                    <a:pt x="310" y="405"/>
                  </a:cubicBezTo>
                  <a:cubicBezTo>
                    <a:pt x="310" y="358"/>
                    <a:pt x="358" y="310"/>
                    <a:pt x="406" y="310"/>
                  </a:cubicBezTo>
                  <a:close/>
                  <a:moveTo>
                    <a:pt x="406" y="0"/>
                  </a:moveTo>
                  <a:cubicBezTo>
                    <a:pt x="179" y="0"/>
                    <a:pt x="1" y="179"/>
                    <a:pt x="1" y="405"/>
                  </a:cubicBezTo>
                  <a:cubicBezTo>
                    <a:pt x="1" y="631"/>
                    <a:pt x="179" y="810"/>
                    <a:pt x="406" y="810"/>
                  </a:cubicBezTo>
                  <a:cubicBezTo>
                    <a:pt x="632" y="810"/>
                    <a:pt x="810" y="631"/>
                    <a:pt x="810" y="405"/>
                  </a:cubicBezTo>
                  <a:cubicBezTo>
                    <a:pt x="787" y="179"/>
                    <a:pt x="608" y="0"/>
                    <a:pt x="40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3996;p85">
              <a:extLst>
                <a:ext uri="{FF2B5EF4-FFF2-40B4-BE49-F238E27FC236}">
                  <a16:creationId xmlns:a16="http://schemas.microsoft.com/office/drawing/2014/main" id="{6FB70EE6-77BA-44C6-B83B-6945224631A5}"/>
                </a:ext>
              </a:extLst>
            </p:cNvPr>
            <p:cNvSpPr/>
            <p:nvPr/>
          </p:nvSpPr>
          <p:spPr>
            <a:xfrm>
              <a:off x="7249552" y="2951477"/>
              <a:ext cx="18971" cy="23077"/>
            </a:xfrm>
            <a:custGeom>
              <a:avLst/>
              <a:gdLst/>
              <a:ahLst/>
              <a:cxnLst/>
              <a:rect l="l" t="t" r="r" b="b"/>
              <a:pathLst>
                <a:path w="596" h="725" extrusionOk="0">
                  <a:moveTo>
                    <a:pt x="417" y="0"/>
                  </a:moveTo>
                  <a:cubicBezTo>
                    <a:pt x="362" y="0"/>
                    <a:pt x="307" y="32"/>
                    <a:pt x="274" y="81"/>
                  </a:cubicBezTo>
                  <a:lnTo>
                    <a:pt x="36" y="498"/>
                  </a:lnTo>
                  <a:cubicBezTo>
                    <a:pt x="1" y="570"/>
                    <a:pt x="24" y="665"/>
                    <a:pt x="96" y="700"/>
                  </a:cubicBezTo>
                  <a:cubicBezTo>
                    <a:pt x="132" y="724"/>
                    <a:pt x="143" y="724"/>
                    <a:pt x="179" y="724"/>
                  </a:cubicBezTo>
                  <a:cubicBezTo>
                    <a:pt x="239" y="724"/>
                    <a:pt x="274" y="689"/>
                    <a:pt x="310" y="641"/>
                  </a:cubicBezTo>
                  <a:lnTo>
                    <a:pt x="548" y="224"/>
                  </a:lnTo>
                  <a:cubicBezTo>
                    <a:pt x="596" y="153"/>
                    <a:pt x="560" y="69"/>
                    <a:pt x="489" y="22"/>
                  </a:cubicBezTo>
                  <a:cubicBezTo>
                    <a:pt x="466" y="7"/>
                    <a:pt x="442" y="0"/>
                    <a:pt x="41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3997;p85">
              <a:extLst>
                <a:ext uri="{FF2B5EF4-FFF2-40B4-BE49-F238E27FC236}">
                  <a16:creationId xmlns:a16="http://schemas.microsoft.com/office/drawing/2014/main" id="{AF97B9C1-246F-4402-B774-65A3CDBEF6E4}"/>
                </a:ext>
              </a:extLst>
            </p:cNvPr>
            <p:cNvSpPr/>
            <p:nvPr/>
          </p:nvSpPr>
          <p:spPr>
            <a:xfrm>
              <a:off x="7132831" y="3153852"/>
              <a:ext cx="18589" cy="22695"/>
            </a:xfrm>
            <a:custGeom>
              <a:avLst/>
              <a:gdLst/>
              <a:ahLst/>
              <a:cxnLst/>
              <a:rect l="l" t="t" r="r" b="b"/>
              <a:pathLst>
                <a:path w="584" h="713" extrusionOk="0">
                  <a:moveTo>
                    <a:pt x="419" y="0"/>
                  </a:moveTo>
                  <a:cubicBezTo>
                    <a:pt x="368" y="0"/>
                    <a:pt x="319" y="32"/>
                    <a:pt x="286" y="81"/>
                  </a:cubicBezTo>
                  <a:lnTo>
                    <a:pt x="48" y="498"/>
                  </a:lnTo>
                  <a:cubicBezTo>
                    <a:pt x="0" y="569"/>
                    <a:pt x="36" y="665"/>
                    <a:pt x="108" y="700"/>
                  </a:cubicBezTo>
                  <a:cubicBezTo>
                    <a:pt x="131" y="712"/>
                    <a:pt x="155" y="712"/>
                    <a:pt x="179" y="712"/>
                  </a:cubicBezTo>
                  <a:cubicBezTo>
                    <a:pt x="239" y="712"/>
                    <a:pt x="286" y="689"/>
                    <a:pt x="310" y="641"/>
                  </a:cubicBezTo>
                  <a:lnTo>
                    <a:pt x="548" y="224"/>
                  </a:lnTo>
                  <a:cubicBezTo>
                    <a:pt x="584" y="153"/>
                    <a:pt x="572" y="69"/>
                    <a:pt x="489" y="22"/>
                  </a:cubicBezTo>
                  <a:cubicBezTo>
                    <a:pt x="466" y="7"/>
                    <a:pt x="443" y="0"/>
                    <a:pt x="4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3998;p85">
              <a:extLst>
                <a:ext uri="{FF2B5EF4-FFF2-40B4-BE49-F238E27FC236}">
                  <a16:creationId xmlns:a16="http://schemas.microsoft.com/office/drawing/2014/main" id="{CC69E9C0-191F-4B1B-8249-CCE9222ECA63}"/>
                </a:ext>
              </a:extLst>
            </p:cNvPr>
            <p:cNvSpPr/>
            <p:nvPr/>
          </p:nvSpPr>
          <p:spPr>
            <a:xfrm>
              <a:off x="7132449" y="2951477"/>
              <a:ext cx="18971" cy="23077"/>
            </a:xfrm>
            <a:custGeom>
              <a:avLst/>
              <a:gdLst/>
              <a:ahLst/>
              <a:cxnLst/>
              <a:rect l="l" t="t" r="r" b="b"/>
              <a:pathLst>
                <a:path w="596" h="725" extrusionOk="0">
                  <a:moveTo>
                    <a:pt x="177" y="0"/>
                  </a:moveTo>
                  <a:cubicBezTo>
                    <a:pt x="154" y="0"/>
                    <a:pt x="130" y="7"/>
                    <a:pt x="108" y="22"/>
                  </a:cubicBezTo>
                  <a:cubicBezTo>
                    <a:pt x="24" y="69"/>
                    <a:pt x="1" y="153"/>
                    <a:pt x="48" y="236"/>
                  </a:cubicBezTo>
                  <a:lnTo>
                    <a:pt x="274" y="653"/>
                  </a:lnTo>
                  <a:cubicBezTo>
                    <a:pt x="310" y="689"/>
                    <a:pt x="358" y="724"/>
                    <a:pt x="417" y="724"/>
                  </a:cubicBezTo>
                  <a:cubicBezTo>
                    <a:pt x="441" y="724"/>
                    <a:pt x="477" y="724"/>
                    <a:pt x="489" y="712"/>
                  </a:cubicBezTo>
                  <a:cubicBezTo>
                    <a:pt x="584" y="665"/>
                    <a:pt x="596" y="570"/>
                    <a:pt x="548" y="498"/>
                  </a:cubicBezTo>
                  <a:lnTo>
                    <a:pt x="310" y="81"/>
                  </a:lnTo>
                  <a:cubicBezTo>
                    <a:pt x="277" y="32"/>
                    <a:pt x="228" y="0"/>
                    <a:pt x="17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3999;p85">
              <a:extLst>
                <a:ext uri="{FF2B5EF4-FFF2-40B4-BE49-F238E27FC236}">
                  <a16:creationId xmlns:a16="http://schemas.microsoft.com/office/drawing/2014/main" id="{CAFB7BD0-2EF2-4991-8071-85FAFCA64A5C}"/>
                </a:ext>
              </a:extLst>
            </p:cNvPr>
            <p:cNvSpPr/>
            <p:nvPr/>
          </p:nvSpPr>
          <p:spPr>
            <a:xfrm>
              <a:off x="7249552" y="3153852"/>
              <a:ext cx="18971" cy="22695"/>
            </a:xfrm>
            <a:custGeom>
              <a:avLst/>
              <a:gdLst/>
              <a:ahLst/>
              <a:cxnLst/>
              <a:rect l="l" t="t" r="r" b="b"/>
              <a:pathLst>
                <a:path w="596" h="713" extrusionOk="0">
                  <a:moveTo>
                    <a:pt x="173" y="0"/>
                  </a:moveTo>
                  <a:cubicBezTo>
                    <a:pt x="148" y="0"/>
                    <a:pt x="122" y="7"/>
                    <a:pt x="96" y="22"/>
                  </a:cubicBezTo>
                  <a:cubicBezTo>
                    <a:pt x="24" y="69"/>
                    <a:pt x="1" y="153"/>
                    <a:pt x="36" y="224"/>
                  </a:cubicBezTo>
                  <a:lnTo>
                    <a:pt x="274" y="641"/>
                  </a:lnTo>
                  <a:cubicBezTo>
                    <a:pt x="310" y="689"/>
                    <a:pt x="358" y="712"/>
                    <a:pt x="417" y="712"/>
                  </a:cubicBezTo>
                  <a:cubicBezTo>
                    <a:pt x="441" y="712"/>
                    <a:pt x="477" y="712"/>
                    <a:pt x="489" y="700"/>
                  </a:cubicBezTo>
                  <a:cubicBezTo>
                    <a:pt x="560" y="665"/>
                    <a:pt x="596" y="569"/>
                    <a:pt x="548" y="498"/>
                  </a:cubicBezTo>
                  <a:lnTo>
                    <a:pt x="310" y="81"/>
                  </a:lnTo>
                  <a:cubicBezTo>
                    <a:pt x="277" y="32"/>
                    <a:pt x="228" y="0"/>
                    <a:pt x="17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4000;p85">
              <a:extLst>
                <a:ext uri="{FF2B5EF4-FFF2-40B4-BE49-F238E27FC236}">
                  <a16:creationId xmlns:a16="http://schemas.microsoft.com/office/drawing/2014/main" id="{A81C2765-7180-4849-955F-FA952677C855}"/>
                </a:ext>
              </a:extLst>
            </p:cNvPr>
            <p:cNvSpPr/>
            <p:nvPr/>
          </p:nvSpPr>
          <p:spPr>
            <a:xfrm>
              <a:off x="7289721" y="3113969"/>
              <a:ext cx="24286" cy="17093"/>
            </a:xfrm>
            <a:custGeom>
              <a:avLst/>
              <a:gdLst/>
              <a:ahLst/>
              <a:cxnLst/>
              <a:rect l="l" t="t" r="r" b="b"/>
              <a:pathLst>
                <a:path w="763" h="537" extrusionOk="0">
                  <a:moveTo>
                    <a:pt x="172" y="0"/>
                  </a:moveTo>
                  <a:cubicBezTo>
                    <a:pt x="121" y="0"/>
                    <a:pt x="72" y="29"/>
                    <a:pt x="48" y="84"/>
                  </a:cubicBezTo>
                  <a:cubicBezTo>
                    <a:pt x="1" y="156"/>
                    <a:pt x="24" y="239"/>
                    <a:pt x="108" y="287"/>
                  </a:cubicBezTo>
                  <a:lnTo>
                    <a:pt x="524" y="525"/>
                  </a:lnTo>
                  <a:cubicBezTo>
                    <a:pt x="548" y="537"/>
                    <a:pt x="560" y="537"/>
                    <a:pt x="596" y="537"/>
                  </a:cubicBezTo>
                  <a:cubicBezTo>
                    <a:pt x="655" y="537"/>
                    <a:pt x="703" y="513"/>
                    <a:pt x="727" y="465"/>
                  </a:cubicBezTo>
                  <a:cubicBezTo>
                    <a:pt x="763" y="394"/>
                    <a:pt x="739" y="310"/>
                    <a:pt x="667" y="263"/>
                  </a:cubicBezTo>
                  <a:lnTo>
                    <a:pt x="251" y="25"/>
                  </a:lnTo>
                  <a:cubicBezTo>
                    <a:pt x="226" y="8"/>
                    <a:pt x="199" y="0"/>
                    <a:pt x="17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4001;p85">
              <a:extLst>
                <a:ext uri="{FF2B5EF4-FFF2-40B4-BE49-F238E27FC236}">
                  <a16:creationId xmlns:a16="http://schemas.microsoft.com/office/drawing/2014/main" id="{1B6989A7-48A2-4C9F-B2EC-25E388061206}"/>
                </a:ext>
              </a:extLst>
            </p:cNvPr>
            <p:cNvSpPr/>
            <p:nvPr/>
          </p:nvSpPr>
          <p:spPr>
            <a:xfrm>
              <a:off x="7086964" y="2996931"/>
              <a:ext cx="24668" cy="17411"/>
            </a:xfrm>
            <a:custGeom>
              <a:avLst/>
              <a:gdLst/>
              <a:ahLst/>
              <a:cxnLst/>
              <a:rect l="l" t="t" r="r" b="b"/>
              <a:pathLst>
                <a:path w="775" h="547" extrusionOk="0">
                  <a:moveTo>
                    <a:pt x="179" y="1"/>
                  </a:moveTo>
                  <a:cubicBezTo>
                    <a:pt x="125" y="1"/>
                    <a:pt x="73" y="33"/>
                    <a:pt x="48" y="82"/>
                  </a:cubicBezTo>
                  <a:cubicBezTo>
                    <a:pt x="1" y="154"/>
                    <a:pt x="25" y="249"/>
                    <a:pt x="108" y="285"/>
                  </a:cubicBezTo>
                  <a:lnTo>
                    <a:pt x="525" y="535"/>
                  </a:lnTo>
                  <a:cubicBezTo>
                    <a:pt x="548" y="546"/>
                    <a:pt x="560" y="546"/>
                    <a:pt x="596" y="546"/>
                  </a:cubicBezTo>
                  <a:cubicBezTo>
                    <a:pt x="656" y="546"/>
                    <a:pt x="703" y="511"/>
                    <a:pt x="727" y="475"/>
                  </a:cubicBezTo>
                  <a:cubicBezTo>
                    <a:pt x="775" y="415"/>
                    <a:pt x="739" y="308"/>
                    <a:pt x="668" y="261"/>
                  </a:cubicBezTo>
                  <a:lnTo>
                    <a:pt x="251" y="23"/>
                  </a:lnTo>
                  <a:cubicBezTo>
                    <a:pt x="228" y="8"/>
                    <a:pt x="204" y="1"/>
                    <a:pt x="17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4002;p85">
              <a:extLst>
                <a:ext uri="{FF2B5EF4-FFF2-40B4-BE49-F238E27FC236}">
                  <a16:creationId xmlns:a16="http://schemas.microsoft.com/office/drawing/2014/main" id="{90B39AB3-187E-4F4F-BF55-96012DF86CBB}"/>
                </a:ext>
              </a:extLst>
            </p:cNvPr>
            <p:cNvSpPr/>
            <p:nvPr/>
          </p:nvSpPr>
          <p:spPr>
            <a:xfrm>
              <a:off x="7289339" y="2996931"/>
              <a:ext cx="24668" cy="17411"/>
            </a:xfrm>
            <a:custGeom>
              <a:avLst/>
              <a:gdLst/>
              <a:ahLst/>
              <a:cxnLst/>
              <a:rect l="l" t="t" r="r" b="b"/>
              <a:pathLst>
                <a:path w="775" h="547" extrusionOk="0">
                  <a:moveTo>
                    <a:pt x="590" y="1"/>
                  </a:moveTo>
                  <a:cubicBezTo>
                    <a:pt x="565" y="1"/>
                    <a:pt x="539" y="8"/>
                    <a:pt x="513" y="23"/>
                  </a:cubicBezTo>
                  <a:lnTo>
                    <a:pt x="96" y="261"/>
                  </a:lnTo>
                  <a:cubicBezTo>
                    <a:pt x="25" y="308"/>
                    <a:pt x="1" y="392"/>
                    <a:pt x="36" y="475"/>
                  </a:cubicBezTo>
                  <a:cubicBezTo>
                    <a:pt x="72" y="511"/>
                    <a:pt x="108" y="546"/>
                    <a:pt x="179" y="546"/>
                  </a:cubicBezTo>
                  <a:cubicBezTo>
                    <a:pt x="203" y="546"/>
                    <a:pt x="239" y="546"/>
                    <a:pt x="251" y="535"/>
                  </a:cubicBezTo>
                  <a:lnTo>
                    <a:pt x="667" y="285"/>
                  </a:lnTo>
                  <a:cubicBezTo>
                    <a:pt x="751" y="249"/>
                    <a:pt x="775" y="154"/>
                    <a:pt x="727" y="82"/>
                  </a:cubicBezTo>
                  <a:cubicBezTo>
                    <a:pt x="694" y="33"/>
                    <a:pt x="645" y="1"/>
                    <a:pt x="59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4003;p85">
              <a:extLst>
                <a:ext uri="{FF2B5EF4-FFF2-40B4-BE49-F238E27FC236}">
                  <a16:creationId xmlns:a16="http://schemas.microsoft.com/office/drawing/2014/main" id="{B3240101-7325-44E4-AA89-2A51F7820FF9}"/>
                </a:ext>
              </a:extLst>
            </p:cNvPr>
            <p:cNvSpPr/>
            <p:nvPr/>
          </p:nvSpPr>
          <p:spPr>
            <a:xfrm>
              <a:off x="7086964" y="3113587"/>
              <a:ext cx="24668" cy="17093"/>
            </a:xfrm>
            <a:custGeom>
              <a:avLst/>
              <a:gdLst/>
              <a:ahLst/>
              <a:cxnLst/>
              <a:rect l="l" t="t" r="r" b="b"/>
              <a:pathLst>
                <a:path w="775" h="537" extrusionOk="0">
                  <a:moveTo>
                    <a:pt x="597" y="0"/>
                  </a:moveTo>
                  <a:cubicBezTo>
                    <a:pt x="570" y="0"/>
                    <a:pt x="541" y="8"/>
                    <a:pt x="513" y="25"/>
                  </a:cubicBezTo>
                  <a:lnTo>
                    <a:pt x="108" y="263"/>
                  </a:lnTo>
                  <a:cubicBezTo>
                    <a:pt x="25" y="299"/>
                    <a:pt x="1" y="394"/>
                    <a:pt x="36" y="465"/>
                  </a:cubicBezTo>
                  <a:cubicBezTo>
                    <a:pt x="72" y="513"/>
                    <a:pt x="120" y="537"/>
                    <a:pt x="179" y="537"/>
                  </a:cubicBezTo>
                  <a:cubicBezTo>
                    <a:pt x="203" y="537"/>
                    <a:pt x="239" y="537"/>
                    <a:pt x="251" y="525"/>
                  </a:cubicBezTo>
                  <a:lnTo>
                    <a:pt x="668" y="287"/>
                  </a:lnTo>
                  <a:cubicBezTo>
                    <a:pt x="739" y="263"/>
                    <a:pt x="775" y="156"/>
                    <a:pt x="727" y="84"/>
                  </a:cubicBezTo>
                  <a:cubicBezTo>
                    <a:pt x="696" y="29"/>
                    <a:pt x="649" y="0"/>
                    <a:pt x="59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Groupe de personnes discutant du travail en salle de conférence">
            <a:extLst>
              <a:ext uri="{FF2B5EF4-FFF2-40B4-BE49-F238E27FC236}">
                <a16:creationId xmlns:a16="http://schemas.microsoft.com/office/drawing/2014/main" id="{24AE1021-453C-454F-AA46-BCCD9F4C169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7802" b="7802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Google Shape;259;p47">
            <a:extLst>
              <a:ext uri="{FF2B5EF4-FFF2-40B4-BE49-F238E27FC236}">
                <a16:creationId xmlns:a16="http://schemas.microsoft.com/office/drawing/2014/main" id="{C1E9E215-BFD0-40C5-809D-CCF12E3A8FAC}"/>
              </a:ext>
            </a:extLst>
          </p:cNvPr>
          <p:cNvSpPr txBox="1">
            <a:spLocks/>
          </p:cNvSpPr>
          <p:nvPr/>
        </p:nvSpPr>
        <p:spPr>
          <a:xfrm>
            <a:off x="929475" y="436183"/>
            <a:ext cx="2912807" cy="153675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sz="3000" spc="-150" dirty="0">
                <a:solidFill>
                  <a:schemeClr val="accent1"/>
                </a:solidFill>
                <a:latin typeface="Montserrat ExtraBold" panose="00000900000000000000" pitchFamily="50" charset="0"/>
              </a:rPr>
              <a:t>MERCI POUR VOTRE ATTENTION ! </a:t>
            </a:r>
          </a:p>
        </p:txBody>
      </p:sp>
      <p:cxnSp>
        <p:nvCxnSpPr>
          <p:cNvPr id="4" name="Google Shape;260;p47">
            <a:extLst>
              <a:ext uri="{FF2B5EF4-FFF2-40B4-BE49-F238E27FC236}">
                <a16:creationId xmlns:a16="http://schemas.microsoft.com/office/drawing/2014/main" id="{8905EC92-EED5-4CA3-8ECA-35D827E953B8}"/>
              </a:ext>
            </a:extLst>
          </p:cNvPr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9" name="Google Shape;259;p47">
            <a:extLst>
              <a:ext uri="{FF2B5EF4-FFF2-40B4-BE49-F238E27FC236}">
                <a16:creationId xmlns:a16="http://schemas.microsoft.com/office/drawing/2014/main" id="{16C345C9-8D80-4F48-8415-66BE1903377C}"/>
              </a:ext>
            </a:extLst>
          </p:cNvPr>
          <p:cNvSpPr txBox="1">
            <a:spLocks/>
          </p:cNvSpPr>
          <p:nvPr/>
        </p:nvSpPr>
        <p:spPr>
          <a:xfrm>
            <a:off x="1959078" y="3938464"/>
            <a:ext cx="5225845" cy="68307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fr-FR" sz="3000" spc="-150" dirty="0">
                <a:solidFill>
                  <a:schemeClr val="accent1"/>
                </a:solidFill>
                <a:latin typeface="Montserrat ExtraBold" panose="00000900000000000000" pitchFamily="50" charset="0"/>
              </a:rPr>
              <a:t>QUESTIONS – RÉPONSES</a:t>
            </a:r>
          </a:p>
        </p:txBody>
      </p:sp>
    </p:spTree>
    <p:extLst>
      <p:ext uri="{BB962C8B-B14F-4D97-AF65-F5344CB8AC3E}">
        <p14:creationId xmlns:p14="http://schemas.microsoft.com/office/powerpoint/2010/main" val="15910703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9" name="Google Shape;2159;p68"/>
          <p:cNvSpPr txBox="1">
            <a:spLocks noGrp="1"/>
          </p:cNvSpPr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THANKS!</a:t>
            </a:r>
            <a:endParaRPr dirty="0"/>
          </a:p>
        </p:txBody>
      </p:sp>
      <p:sp>
        <p:nvSpPr>
          <p:cNvPr id="2160" name="Google Shape;2160;p68"/>
          <p:cNvSpPr txBox="1">
            <a:spLocks noGrp="1"/>
          </p:cNvSpPr>
          <p:nvPr>
            <p:ph type="subTitle" idx="1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Do you have any questions?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addyouremail@freepik.com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+91 620 421 838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yourcompany.com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2161" name="Google Shape;2161;p68"/>
          <p:cNvCxnSpPr/>
          <p:nvPr/>
        </p:nvCxnSpPr>
        <p:spPr>
          <a:xfrm>
            <a:off x="1013400" y="1488797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162" name="Google Shape;2162;p68"/>
          <p:cNvSpPr txBox="1"/>
          <p:nvPr/>
        </p:nvSpPr>
        <p:spPr>
          <a:xfrm>
            <a:off x="894900" y="4196425"/>
            <a:ext cx="3000000" cy="35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Please keep this slide for attribution.</a:t>
            </a:r>
            <a:endParaRPr sz="1100">
              <a:solidFill>
                <a:schemeClr val="accen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cxnSp>
        <p:nvCxnSpPr>
          <p:cNvPr id="2163" name="Google Shape;2163;p68"/>
          <p:cNvCxnSpPr/>
          <p:nvPr/>
        </p:nvCxnSpPr>
        <p:spPr>
          <a:xfrm>
            <a:off x="1013400" y="345807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164" name="Google Shape;2164;p68"/>
          <p:cNvSpPr/>
          <p:nvPr/>
        </p:nvSpPr>
        <p:spPr>
          <a:xfrm>
            <a:off x="1013409" y="2776274"/>
            <a:ext cx="345674" cy="346056"/>
          </a:xfrm>
          <a:custGeom>
            <a:avLst/>
            <a:gdLst/>
            <a:ahLst/>
            <a:cxnLst/>
            <a:rect l="l" t="t" r="r" b="b"/>
            <a:pathLst>
              <a:path w="10860" h="10872" extrusionOk="0">
                <a:moveTo>
                  <a:pt x="5430" y="1"/>
                </a:moveTo>
                <a:cubicBezTo>
                  <a:pt x="3990" y="1"/>
                  <a:pt x="2608" y="560"/>
                  <a:pt x="1596" y="1584"/>
                </a:cubicBezTo>
                <a:cubicBezTo>
                  <a:pt x="561" y="2620"/>
                  <a:pt x="1" y="3989"/>
                  <a:pt x="1" y="5430"/>
                </a:cubicBezTo>
                <a:cubicBezTo>
                  <a:pt x="1" y="6561"/>
                  <a:pt x="346" y="7645"/>
                  <a:pt x="1001" y="8573"/>
                </a:cubicBezTo>
                <a:cubicBezTo>
                  <a:pt x="1632" y="9466"/>
                  <a:pt x="2513" y="10145"/>
                  <a:pt x="3537" y="10538"/>
                </a:cubicBezTo>
                <a:cubicBezTo>
                  <a:pt x="3559" y="10544"/>
                  <a:pt x="3579" y="10547"/>
                  <a:pt x="3599" y="10547"/>
                </a:cubicBezTo>
                <a:cubicBezTo>
                  <a:pt x="3656" y="10547"/>
                  <a:pt x="3704" y="10522"/>
                  <a:pt x="3740" y="10478"/>
                </a:cubicBezTo>
                <a:cubicBezTo>
                  <a:pt x="3763" y="10443"/>
                  <a:pt x="3763" y="10395"/>
                  <a:pt x="3763" y="10371"/>
                </a:cubicBezTo>
                <a:lnTo>
                  <a:pt x="3763" y="7275"/>
                </a:lnTo>
                <a:cubicBezTo>
                  <a:pt x="3763" y="7180"/>
                  <a:pt x="3692" y="7097"/>
                  <a:pt x="3585" y="7097"/>
                </a:cubicBezTo>
                <a:lnTo>
                  <a:pt x="2156" y="7097"/>
                </a:lnTo>
                <a:lnTo>
                  <a:pt x="2156" y="5835"/>
                </a:lnTo>
                <a:lnTo>
                  <a:pt x="3585" y="5835"/>
                </a:lnTo>
                <a:cubicBezTo>
                  <a:pt x="3680" y="5835"/>
                  <a:pt x="3763" y="5751"/>
                  <a:pt x="3763" y="5656"/>
                </a:cubicBezTo>
                <a:lnTo>
                  <a:pt x="3763" y="5430"/>
                </a:lnTo>
                <a:cubicBezTo>
                  <a:pt x="3763" y="3942"/>
                  <a:pt x="5180" y="2632"/>
                  <a:pt x="6799" y="2632"/>
                </a:cubicBezTo>
                <a:lnTo>
                  <a:pt x="7550" y="2632"/>
                </a:lnTo>
                <a:lnTo>
                  <a:pt x="7550" y="3894"/>
                </a:lnTo>
                <a:lnTo>
                  <a:pt x="6799" y="3894"/>
                </a:lnTo>
                <a:cubicBezTo>
                  <a:pt x="6311" y="3894"/>
                  <a:pt x="5883" y="4025"/>
                  <a:pt x="5561" y="4287"/>
                </a:cubicBezTo>
                <a:cubicBezTo>
                  <a:pt x="5228" y="4561"/>
                  <a:pt x="5025" y="4966"/>
                  <a:pt x="5025" y="5430"/>
                </a:cubicBezTo>
                <a:lnTo>
                  <a:pt x="5025" y="5656"/>
                </a:lnTo>
                <a:cubicBezTo>
                  <a:pt x="5025" y="5740"/>
                  <a:pt x="5109" y="5835"/>
                  <a:pt x="5204" y="5835"/>
                </a:cubicBezTo>
                <a:lnTo>
                  <a:pt x="5883" y="5835"/>
                </a:lnTo>
                <a:cubicBezTo>
                  <a:pt x="5966" y="5835"/>
                  <a:pt x="6061" y="5751"/>
                  <a:pt x="6061" y="5656"/>
                </a:cubicBezTo>
                <a:cubicBezTo>
                  <a:pt x="6061" y="5561"/>
                  <a:pt x="5978" y="5478"/>
                  <a:pt x="5883" y="5478"/>
                </a:cubicBezTo>
                <a:lnTo>
                  <a:pt x="5371" y="5478"/>
                </a:lnTo>
                <a:lnTo>
                  <a:pt x="5371" y="5418"/>
                </a:lnTo>
                <a:cubicBezTo>
                  <a:pt x="5371" y="4525"/>
                  <a:pt x="6145" y="4204"/>
                  <a:pt x="6799" y="4204"/>
                </a:cubicBezTo>
                <a:lnTo>
                  <a:pt x="7704" y="4204"/>
                </a:lnTo>
                <a:cubicBezTo>
                  <a:pt x="7800" y="4204"/>
                  <a:pt x="7883" y="4132"/>
                  <a:pt x="7883" y="4025"/>
                </a:cubicBezTo>
                <a:lnTo>
                  <a:pt x="7883" y="2418"/>
                </a:lnTo>
                <a:cubicBezTo>
                  <a:pt x="7883" y="2334"/>
                  <a:pt x="7811" y="2239"/>
                  <a:pt x="7704" y="2239"/>
                </a:cubicBezTo>
                <a:lnTo>
                  <a:pt x="6799" y="2239"/>
                </a:lnTo>
                <a:cubicBezTo>
                  <a:pt x="5966" y="2239"/>
                  <a:pt x="5121" y="2572"/>
                  <a:pt x="4466" y="3156"/>
                </a:cubicBezTo>
                <a:cubicBezTo>
                  <a:pt x="3799" y="3763"/>
                  <a:pt x="3418" y="4549"/>
                  <a:pt x="3418" y="5382"/>
                </a:cubicBezTo>
                <a:lnTo>
                  <a:pt x="3418" y="5442"/>
                </a:lnTo>
                <a:lnTo>
                  <a:pt x="1989" y="5442"/>
                </a:lnTo>
                <a:cubicBezTo>
                  <a:pt x="1906" y="5442"/>
                  <a:pt x="1811" y="5513"/>
                  <a:pt x="1811" y="5620"/>
                </a:cubicBezTo>
                <a:lnTo>
                  <a:pt x="1811" y="7228"/>
                </a:lnTo>
                <a:cubicBezTo>
                  <a:pt x="1811" y="7323"/>
                  <a:pt x="1894" y="7406"/>
                  <a:pt x="1989" y="7406"/>
                </a:cubicBezTo>
                <a:lnTo>
                  <a:pt x="3418" y="7406"/>
                </a:lnTo>
                <a:lnTo>
                  <a:pt x="3418" y="10085"/>
                </a:lnTo>
                <a:cubicBezTo>
                  <a:pt x="1561" y="9300"/>
                  <a:pt x="346" y="7442"/>
                  <a:pt x="346" y="5418"/>
                </a:cubicBezTo>
                <a:cubicBezTo>
                  <a:pt x="346" y="2596"/>
                  <a:pt x="2620" y="322"/>
                  <a:pt x="5430" y="322"/>
                </a:cubicBezTo>
                <a:cubicBezTo>
                  <a:pt x="8228" y="322"/>
                  <a:pt x="10526" y="2620"/>
                  <a:pt x="10526" y="5418"/>
                </a:cubicBezTo>
                <a:cubicBezTo>
                  <a:pt x="10526" y="8228"/>
                  <a:pt x="8240" y="10502"/>
                  <a:pt x="5430" y="10502"/>
                </a:cubicBezTo>
                <a:lnTo>
                  <a:pt x="5371" y="10502"/>
                </a:lnTo>
                <a:lnTo>
                  <a:pt x="5371" y="7418"/>
                </a:lnTo>
                <a:lnTo>
                  <a:pt x="7728" y="7418"/>
                </a:lnTo>
                <a:cubicBezTo>
                  <a:pt x="7811" y="7418"/>
                  <a:pt x="7907" y="7347"/>
                  <a:pt x="7907" y="7240"/>
                </a:cubicBezTo>
                <a:lnTo>
                  <a:pt x="7907" y="5656"/>
                </a:lnTo>
                <a:cubicBezTo>
                  <a:pt x="7907" y="5561"/>
                  <a:pt x="7823" y="5478"/>
                  <a:pt x="7728" y="5478"/>
                </a:cubicBezTo>
                <a:lnTo>
                  <a:pt x="6728" y="5478"/>
                </a:lnTo>
                <a:cubicBezTo>
                  <a:pt x="6633" y="5478"/>
                  <a:pt x="6549" y="5549"/>
                  <a:pt x="6549" y="5656"/>
                </a:cubicBezTo>
                <a:cubicBezTo>
                  <a:pt x="6549" y="5740"/>
                  <a:pt x="6621" y="5835"/>
                  <a:pt x="6728" y="5835"/>
                </a:cubicBezTo>
                <a:lnTo>
                  <a:pt x="7561" y="5835"/>
                </a:lnTo>
                <a:lnTo>
                  <a:pt x="7561" y="7097"/>
                </a:lnTo>
                <a:lnTo>
                  <a:pt x="5204" y="7097"/>
                </a:lnTo>
                <a:cubicBezTo>
                  <a:pt x="5121" y="7097"/>
                  <a:pt x="5025" y="7168"/>
                  <a:pt x="5025" y="7275"/>
                </a:cubicBezTo>
                <a:lnTo>
                  <a:pt x="5025" y="10693"/>
                </a:lnTo>
                <a:cubicBezTo>
                  <a:pt x="5025" y="10788"/>
                  <a:pt x="5109" y="10859"/>
                  <a:pt x="5192" y="10871"/>
                </a:cubicBezTo>
                <a:lnTo>
                  <a:pt x="5430" y="10871"/>
                </a:lnTo>
                <a:cubicBezTo>
                  <a:pt x="6871" y="10871"/>
                  <a:pt x="8240" y="10312"/>
                  <a:pt x="9276" y="9288"/>
                </a:cubicBezTo>
                <a:cubicBezTo>
                  <a:pt x="10300" y="8252"/>
                  <a:pt x="10859" y="6883"/>
                  <a:pt x="10859" y="5442"/>
                </a:cubicBezTo>
                <a:cubicBezTo>
                  <a:pt x="10859" y="3989"/>
                  <a:pt x="10300" y="2620"/>
                  <a:pt x="9276" y="1584"/>
                </a:cubicBezTo>
                <a:cubicBezTo>
                  <a:pt x="8240" y="560"/>
                  <a:pt x="6871" y="1"/>
                  <a:pt x="543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65" name="Google Shape;2165;p68"/>
          <p:cNvGrpSpPr/>
          <p:nvPr/>
        </p:nvGrpSpPr>
        <p:grpSpPr>
          <a:xfrm>
            <a:off x="1462881" y="2776274"/>
            <a:ext cx="346056" cy="345674"/>
            <a:chOff x="3303268" y="3817349"/>
            <a:chExt cx="346056" cy="345674"/>
          </a:xfrm>
        </p:grpSpPr>
        <p:sp>
          <p:nvSpPr>
            <p:cNvPr id="2166" name="Google Shape;2166;p68"/>
            <p:cNvSpPr/>
            <p:nvPr/>
          </p:nvSpPr>
          <p:spPr>
            <a:xfrm>
              <a:off x="330326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18" y="334"/>
                  </a:moveTo>
                  <a:cubicBezTo>
                    <a:pt x="8228" y="334"/>
                    <a:pt x="10514" y="2608"/>
                    <a:pt x="10514" y="5430"/>
                  </a:cubicBezTo>
                  <a:cubicBezTo>
                    <a:pt x="10514" y="8240"/>
                    <a:pt x="8228" y="10514"/>
                    <a:pt x="5418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18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3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3" y="1"/>
                    <a:pt x="54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" name="Google Shape;2167;p68"/>
            <p:cNvSpPr/>
            <p:nvPr/>
          </p:nvSpPr>
          <p:spPr>
            <a:xfrm>
              <a:off x="3368074" y="3882537"/>
              <a:ext cx="215298" cy="215298"/>
            </a:xfrm>
            <a:custGeom>
              <a:avLst/>
              <a:gdLst/>
              <a:ahLst/>
              <a:cxnLst/>
              <a:rect l="l" t="t" r="r" b="b"/>
              <a:pathLst>
                <a:path w="6764" h="6764" extrusionOk="0">
                  <a:moveTo>
                    <a:pt x="5335" y="346"/>
                  </a:moveTo>
                  <a:cubicBezTo>
                    <a:pt x="5930" y="346"/>
                    <a:pt x="6418" y="834"/>
                    <a:pt x="6418" y="1429"/>
                  </a:cubicBezTo>
                  <a:lnTo>
                    <a:pt x="6418" y="5335"/>
                  </a:lnTo>
                  <a:cubicBezTo>
                    <a:pt x="6418" y="5930"/>
                    <a:pt x="5930" y="6418"/>
                    <a:pt x="5335" y="6418"/>
                  </a:cubicBezTo>
                  <a:lnTo>
                    <a:pt x="1429" y="6418"/>
                  </a:lnTo>
                  <a:cubicBezTo>
                    <a:pt x="834" y="6418"/>
                    <a:pt x="346" y="5930"/>
                    <a:pt x="346" y="5335"/>
                  </a:cubicBezTo>
                  <a:lnTo>
                    <a:pt x="346" y="1429"/>
                  </a:lnTo>
                  <a:cubicBezTo>
                    <a:pt x="346" y="834"/>
                    <a:pt x="834" y="346"/>
                    <a:pt x="1429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29"/>
                  </a:cubicBezTo>
                  <a:lnTo>
                    <a:pt x="1" y="5335"/>
                  </a:lnTo>
                  <a:cubicBezTo>
                    <a:pt x="1" y="6120"/>
                    <a:pt x="644" y="6763"/>
                    <a:pt x="1429" y="6763"/>
                  </a:cubicBezTo>
                  <a:lnTo>
                    <a:pt x="5335" y="6763"/>
                  </a:lnTo>
                  <a:cubicBezTo>
                    <a:pt x="6121" y="6763"/>
                    <a:pt x="6763" y="6120"/>
                    <a:pt x="6763" y="5335"/>
                  </a:cubicBezTo>
                  <a:lnTo>
                    <a:pt x="6763" y="1429"/>
                  </a:lnTo>
                  <a:cubicBezTo>
                    <a:pt x="6763" y="644"/>
                    <a:pt x="6121" y="1"/>
                    <a:pt x="53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" name="Google Shape;2168;p68"/>
            <p:cNvSpPr/>
            <p:nvPr/>
          </p:nvSpPr>
          <p:spPr>
            <a:xfrm>
              <a:off x="3418143" y="3933656"/>
              <a:ext cx="114811" cy="112742"/>
            </a:xfrm>
            <a:custGeom>
              <a:avLst/>
              <a:gdLst/>
              <a:ahLst/>
              <a:cxnLst/>
              <a:rect l="l" t="t" r="r" b="b"/>
              <a:pathLst>
                <a:path w="3607" h="3542" extrusionOk="0">
                  <a:moveTo>
                    <a:pt x="1822" y="0"/>
                  </a:moveTo>
                  <a:cubicBezTo>
                    <a:pt x="812" y="0"/>
                    <a:pt x="1" y="851"/>
                    <a:pt x="59" y="1859"/>
                  </a:cubicBezTo>
                  <a:cubicBezTo>
                    <a:pt x="95" y="2776"/>
                    <a:pt x="833" y="3502"/>
                    <a:pt x="1726" y="3538"/>
                  </a:cubicBezTo>
                  <a:cubicBezTo>
                    <a:pt x="1764" y="3541"/>
                    <a:pt x="1802" y="3542"/>
                    <a:pt x="1840" y="3542"/>
                  </a:cubicBezTo>
                  <a:cubicBezTo>
                    <a:pt x="2178" y="3542"/>
                    <a:pt x="2494" y="3447"/>
                    <a:pt x="2762" y="3276"/>
                  </a:cubicBezTo>
                  <a:cubicBezTo>
                    <a:pt x="2857" y="3217"/>
                    <a:pt x="2869" y="3086"/>
                    <a:pt x="2797" y="3014"/>
                  </a:cubicBezTo>
                  <a:cubicBezTo>
                    <a:pt x="2761" y="2978"/>
                    <a:pt x="2711" y="2964"/>
                    <a:pt x="2664" y="2964"/>
                  </a:cubicBezTo>
                  <a:cubicBezTo>
                    <a:pt x="2634" y="2964"/>
                    <a:pt x="2606" y="2969"/>
                    <a:pt x="2583" y="2979"/>
                  </a:cubicBezTo>
                  <a:cubicBezTo>
                    <a:pt x="2380" y="3096"/>
                    <a:pt x="2149" y="3185"/>
                    <a:pt x="1897" y="3185"/>
                  </a:cubicBezTo>
                  <a:cubicBezTo>
                    <a:pt x="1868" y="3185"/>
                    <a:pt x="1839" y="3183"/>
                    <a:pt x="1809" y="3181"/>
                  </a:cubicBezTo>
                  <a:cubicBezTo>
                    <a:pt x="1023" y="3169"/>
                    <a:pt x="380" y="2514"/>
                    <a:pt x="392" y="1716"/>
                  </a:cubicBezTo>
                  <a:cubicBezTo>
                    <a:pt x="426" y="948"/>
                    <a:pt x="1028" y="330"/>
                    <a:pt x="1792" y="330"/>
                  </a:cubicBezTo>
                  <a:cubicBezTo>
                    <a:pt x="1833" y="330"/>
                    <a:pt x="1874" y="332"/>
                    <a:pt x="1916" y="335"/>
                  </a:cubicBezTo>
                  <a:cubicBezTo>
                    <a:pt x="2619" y="371"/>
                    <a:pt x="3190" y="943"/>
                    <a:pt x="3250" y="1633"/>
                  </a:cubicBezTo>
                  <a:cubicBezTo>
                    <a:pt x="3285" y="1919"/>
                    <a:pt x="3214" y="2193"/>
                    <a:pt x="3095" y="2431"/>
                  </a:cubicBezTo>
                  <a:cubicBezTo>
                    <a:pt x="3059" y="2490"/>
                    <a:pt x="3059" y="2574"/>
                    <a:pt x="3119" y="2633"/>
                  </a:cubicBezTo>
                  <a:cubicBezTo>
                    <a:pt x="3149" y="2663"/>
                    <a:pt x="3191" y="2678"/>
                    <a:pt x="3234" y="2678"/>
                  </a:cubicBezTo>
                  <a:cubicBezTo>
                    <a:pt x="3295" y="2678"/>
                    <a:pt x="3358" y="2648"/>
                    <a:pt x="3393" y="2586"/>
                  </a:cubicBezTo>
                  <a:cubicBezTo>
                    <a:pt x="3536" y="2324"/>
                    <a:pt x="3607" y="2014"/>
                    <a:pt x="3583" y="1669"/>
                  </a:cubicBezTo>
                  <a:cubicBezTo>
                    <a:pt x="3536" y="764"/>
                    <a:pt x="2797" y="50"/>
                    <a:pt x="1904" y="2"/>
                  </a:cubicBezTo>
                  <a:cubicBezTo>
                    <a:pt x="1877" y="1"/>
                    <a:pt x="1849" y="0"/>
                    <a:pt x="18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" name="Google Shape;2169;p68"/>
            <p:cNvSpPr/>
            <p:nvPr/>
          </p:nvSpPr>
          <p:spPr>
            <a:xfrm>
              <a:off x="3519298" y="3910197"/>
              <a:ext cx="29570" cy="29220"/>
            </a:xfrm>
            <a:custGeom>
              <a:avLst/>
              <a:gdLst/>
              <a:ahLst/>
              <a:cxnLst/>
              <a:rect l="l" t="t" r="r" b="b"/>
              <a:pathLst>
                <a:path w="929" h="918" extrusionOk="0">
                  <a:moveTo>
                    <a:pt x="465" y="1"/>
                  </a:moveTo>
                  <a:cubicBezTo>
                    <a:pt x="203" y="1"/>
                    <a:pt x="0" y="203"/>
                    <a:pt x="0" y="453"/>
                  </a:cubicBezTo>
                  <a:cubicBezTo>
                    <a:pt x="0" y="715"/>
                    <a:pt x="203" y="918"/>
                    <a:pt x="465" y="918"/>
                  </a:cubicBezTo>
                  <a:cubicBezTo>
                    <a:pt x="715" y="918"/>
                    <a:pt x="929" y="715"/>
                    <a:pt x="929" y="453"/>
                  </a:cubicBezTo>
                  <a:cubicBezTo>
                    <a:pt x="929" y="203"/>
                    <a:pt x="715" y="1"/>
                    <a:pt x="4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70" name="Google Shape;2170;p68"/>
          <p:cNvGrpSpPr/>
          <p:nvPr/>
        </p:nvGrpSpPr>
        <p:grpSpPr>
          <a:xfrm>
            <a:off x="1911970" y="2776274"/>
            <a:ext cx="346056" cy="345674"/>
            <a:chOff x="3752358" y="3817349"/>
            <a:chExt cx="346056" cy="345674"/>
          </a:xfrm>
        </p:grpSpPr>
        <p:sp>
          <p:nvSpPr>
            <p:cNvPr id="2171" name="Google Shape;2171;p68"/>
            <p:cNvSpPr/>
            <p:nvPr/>
          </p:nvSpPr>
          <p:spPr>
            <a:xfrm>
              <a:off x="375235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" name="Google Shape;2172;p68"/>
            <p:cNvSpPr/>
            <p:nvPr/>
          </p:nvSpPr>
          <p:spPr>
            <a:xfrm>
              <a:off x="3831933" y="3955682"/>
              <a:ext cx="47809" cy="120540"/>
            </a:xfrm>
            <a:custGeom>
              <a:avLst/>
              <a:gdLst/>
              <a:ahLst/>
              <a:cxnLst/>
              <a:rect l="l" t="t" r="r" b="b"/>
              <a:pathLst>
                <a:path w="1502" h="3787" extrusionOk="0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" name="Google Shape;2173;p68"/>
            <p:cNvSpPr/>
            <p:nvPr/>
          </p:nvSpPr>
          <p:spPr>
            <a:xfrm>
              <a:off x="3824739" y="3890112"/>
              <a:ext cx="55002" cy="55002"/>
            </a:xfrm>
            <a:custGeom>
              <a:avLst/>
              <a:gdLst/>
              <a:ahLst/>
              <a:cxnLst/>
              <a:rect l="l" t="t" r="r" b="b"/>
              <a:pathLst>
                <a:path w="1728" h="1728" extrusionOk="0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" name="Google Shape;2174;p68"/>
            <p:cNvSpPr/>
            <p:nvPr/>
          </p:nvSpPr>
          <p:spPr>
            <a:xfrm>
              <a:off x="3904696" y="3955682"/>
              <a:ext cx="128148" cy="120540"/>
            </a:xfrm>
            <a:custGeom>
              <a:avLst/>
              <a:gdLst/>
              <a:ahLst/>
              <a:cxnLst/>
              <a:rect l="l" t="t" r="r" b="b"/>
              <a:pathLst>
                <a:path w="4026" h="3787" extrusionOk="0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e 2">
            <a:extLst>
              <a:ext uri="{FF2B5EF4-FFF2-40B4-BE49-F238E27FC236}">
                <a16:creationId xmlns:a16="http://schemas.microsoft.com/office/drawing/2014/main" id="{E5D2A534-327C-469A-A303-E544EE9E1670}"/>
              </a:ext>
            </a:extLst>
          </p:cNvPr>
          <p:cNvGrpSpPr/>
          <p:nvPr/>
        </p:nvGrpSpPr>
        <p:grpSpPr>
          <a:xfrm>
            <a:off x="904875" y="3168225"/>
            <a:ext cx="6053137" cy="1075447"/>
            <a:chOff x="1828800" y="1939500"/>
            <a:chExt cx="6053137" cy="1075447"/>
          </a:xfrm>
        </p:grpSpPr>
        <p:sp>
          <p:nvSpPr>
            <p:cNvPr id="7" name="Google Shape;206;p43">
              <a:extLst>
                <a:ext uri="{FF2B5EF4-FFF2-40B4-BE49-F238E27FC236}">
                  <a16:creationId xmlns:a16="http://schemas.microsoft.com/office/drawing/2014/main" id="{D4771D86-C846-471F-8BEF-A85E5D9C9CF9}"/>
                </a:ext>
              </a:extLst>
            </p:cNvPr>
            <p:cNvSpPr txBox="1">
              <a:spLocks/>
            </p:cNvSpPr>
            <p:nvPr/>
          </p:nvSpPr>
          <p:spPr>
            <a:xfrm>
              <a:off x="3419768" y="1939500"/>
              <a:ext cx="4462169" cy="59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600"/>
                <a:buFont typeface="Montserrat ExtraBold"/>
                <a:buNone/>
                <a:defRPr sz="3600" b="0" i="0" u="none" strike="noStrike" cap="none">
                  <a:solidFill>
                    <a:schemeClr val="lt1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600"/>
                <a:buFont typeface="Montserrat"/>
                <a:buNone/>
                <a:defRPr sz="36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600"/>
                <a:buFont typeface="Montserrat"/>
                <a:buNone/>
                <a:defRPr sz="36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600"/>
                <a:buFont typeface="Montserrat"/>
                <a:buNone/>
                <a:defRPr sz="36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600"/>
                <a:buFont typeface="Montserrat"/>
                <a:buNone/>
                <a:defRPr sz="36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600"/>
                <a:buFont typeface="Montserrat"/>
                <a:buNone/>
                <a:defRPr sz="36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600"/>
                <a:buFont typeface="Montserrat"/>
                <a:buNone/>
                <a:defRPr sz="36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600"/>
                <a:buFont typeface="Montserrat"/>
                <a:buNone/>
                <a:defRPr sz="36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600"/>
                <a:buFont typeface="Montserrat"/>
                <a:buNone/>
                <a:defRPr sz="36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9pPr>
            </a:lstStyle>
            <a:p>
              <a:r>
                <a:rPr lang="fr-FR" sz="3200" dirty="0"/>
                <a:t>Contexte</a:t>
              </a:r>
            </a:p>
          </p:txBody>
        </p:sp>
        <p:sp>
          <p:nvSpPr>
            <p:cNvPr id="8" name="Google Shape;207;p43">
              <a:extLst>
                <a:ext uri="{FF2B5EF4-FFF2-40B4-BE49-F238E27FC236}">
                  <a16:creationId xmlns:a16="http://schemas.microsoft.com/office/drawing/2014/main" id="{1D9CD32B-D720-4BEC-B9E4-9480F570C0EC}"/>
                </a:ext>
              </a:extLst>
            </p:cNvPr>
            <p:cNvSpPr txBox="1">
              <a:spLocks/>
            </p:cNvSpPr>
            <p:nvPr/>
          </p:nvSpPr>
          <p:spPr>
            <a:xfrm>
              <a:off x="1828800" y="2049250"/>
              <a:ext cx="1289470" cy="931500"/>
            </a:xfrm>
            <a:prstGeom prst="rect">
              <a:avLst/>
            </a:prstGeom>
            <a:noFill/>
            <a:ln>
              <a:noFill/>
            </a:ln>
            <a:effectLst>
              <a:outerShdw blurRad="114300" dist="28575" dir="636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6000"/>
                <a:buFont typeface="Montserrat ExtraBold"/>
                <a:buNone/>
                <a:defRPr sz="6000" b="0" i="0" u="none" strike="noStrike" cap="none">
                  <a:solidFill>
                    <a:schemeClr val="lt1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7200"/>
                <a:buFont typeface="Montserrat"/>
                <a:buNone/>
                <a:defRPr sz="72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7200"/>
                <a:buFont typeface="Montserrat"/>
                <a:buNone/>
                <a:defRPr sz="72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7200"/>
                <a:buFont typeface="Montserrat"/>
                <a:buNone/>
                <a:defRPr sz="72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7200"/>
                <a:buFont typeface="Montserrat"/>
                <a:buNone/>
                <a:defRPr sz="72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7200"/>
                <a:buFont typeface="Montserrat"/>
                <a:buNone/>
                <a:defRPr sz="72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7200"/>
                <a:buFont typeface="Montserrat"/>
                <a:buNone/>
                <a:defRPr sz="72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7200"/>
                <a:buFont typeface="Montserrat"/>
                <a:buNone/>
                <a:defRPr sz="72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7200"/>
                <a:buFont typeface="Montserrat"/>
                <a:buNone/>
                <a:defRPr sz="72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9pPr>
            </a:lstStyle>
            <a:p>
              <a:r>
                <a:rPr lang="en" dirty="0"/>
                <a:t>01</a:t>
              </a:r>
            </a:p>
          </p:txBody>
        </p:sp>
        <p:sp>
          <p:nvSpPr>
            <p:cNvPr id="9" name="Google Shape;208;p43">
              <a:extLst>
                <a:ext uri="{FF2B5EF4-FFF2-40B4-BE49-F238E27FC236}">
                  <a16:creationId xmlns:a16="http://schemas.microsoft.com/office/drawing/2014/main" id="{301E9C62-2799-4730-8FD1-16A0796AD780}"/>
                </a:ext>
              </a:extLst>
            </p:cNvPr>
            <p:cNvSpPr txBox="1">
              <a:spLocks/>
            </p:cNvSpPr>
            <p:nvPr/>
          </p:nvSpPr>
          <p:spPr>
            <a:xfrm>
              <a:off x="3419770" y="2482400"/>
              <a:ext cx="3895428" cy="464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42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400"/>
                <a:buFont typeface="Montserrat"/>
                <a:buNone/>
                <a:defRPr sz="1400" b="0" i="0" u="none" strike="noStrike" cap="none">
                  <a:solidFill>
                    <a:schemeClr val="accen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  <a:lvl2pPr marL="914400" marR="0" lvl="1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400"/>
                <a:buFont typeface="Montserrat"/>
                <a:buNone/>
                <a:defRPr sz="1400" b="0" i="0" u="none" strike="noStrike" cap="none">
                  <a:solidFill>
                    <a:schemeClr val="accen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2pPr>
              <a:lvl3pPr marL="1371600" marR="0" lvl="2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400"/>
                <a:buFont typeface="Montserrat"/>
                <a:buNone/>
                <a:defRPr sz="1400" b="0" i="0" u="none" strike="noStrike" cap="none">
                  <a:solidFill>
                    <a:schemeClr val="accen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3pPr>
              <a:lvl4pPr marL="1828800" marR="0" lvl="3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400"/>
                <a:buFont typeface="Montserrat"/>
                <a:buNone/>
                <a:defRPr sz="1400" b="0" i="0" u="none" strike="noStrike" cap="none">
                  <a:solidFill>
                    <a:schemeClr val="accen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4pPr>
              <a:lvl5pPr marL="2286000" marR="0" lvl="4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400"/>
                <a:buFont typeface="Montserrat"/>
                <a:buNone/>
                <a:defRPr sz="1400" b="0" i="0" u="none" strike="noStrike" cap="none">
                  <a:solidFill>
                    <a:schemeClr val="accen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5pPr>
              <a:lvl6pPr marL="2743200" marR="0" lvl="5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400"/>
                <a:buFont typeface="Montserrat"/>
                <a:buNone/>
                <a:defRPr sz="1400" b="0" i="0" u="none" strike="noStrike" cap="none">
                  <a:solidFill>
                    <a:schemeClr val="accen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6pPr>
              <a:lvl7pPr marL="3200400" marR="0" lvl="6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400"/>
                <a:buFont typeface="Montserrat"/>
                <a:buNone/>
                <a:defRPr sz="1400" b="0" i="0" u="none" strike="noStrike" cap="none">
                  <a:solidFill>
                    <a:schemeClr val="accen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7pPr>
              <a:lvl8pPr marL="3657600" marR="0" lvl="7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400"/>
                <a:buFont typeface="Montserrat"/>
                <a:buNone/>
                <a:defRPr sz="1400" b="0" i="0" u="none" strike="noStrike" cap="none">
                  <a:solidFill>
                    <a:schemeClr val="accen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8pPr>
              <a:lvl9pPr marL="4114800" marR="0" lvl="8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400"/>
                <a:buFont typeface="Montserrat"/>
                <a:buNone/>
                <a:defRPr sz="1400" b="0" i="0" u="none" strike="noStrike" cap="none">
                  <a:solidFill>
                    <a:schemeClr val="accen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9pPr>
            </a:lstStyle>
            <a:p>
              <a:pPr marL="0" indent="0"/>
              <a:r>
                <a:rPr lang="fr-FR" sz="1800" dirty="0"/>
                <a:t>Sources et choix des données</a:t>
              </a:r>
            </a:p>
          </p:txBody>
        </p:sp>
        <p:cxnSp>
          <p:nvCxnSpPr>
            <p:cNvPr id="10" name="Google Shape;209;p43">
              <a:extLst>
                <a:ext uri="{FF2B5EF4-FFF2-40B4-BE49-F238E27FC236}">
                  <a16:creationId xmlns:a16="http://schemas.microsoft.com/office/drawing/2014/main" id="{09C45B80-3730-4BB2-8EF7-AB0EB56C1EF2}"/>
                </a:ext>
              </a:extLst>
            </p:cNvPr>
            <p:cNvCxnSpPr>
              <a:cxnSpLocks/>
            </p:cNvCxnSpPr>
            <p:nvPr/>
          </p:nvCxnSpPr>
          <p:spPr>
            <a:xfrm>
              <a:off x="3267850" y="2015047"/>
              <a:ext cx="0" cy="9999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FFFFFF">
                  <a:alpha val="50000"/>
                </a:srgbClr>
              </a:outerShdw>
            </a:effectLst>
          </p:spPr>
        </p:cxnSp>
      </p:grpSp>
    </p:spTree>
    <p:extLst>
      <p:ext uri="{BB962C8B-B14F-4D97-AF65-F5344CB8AC3E}">
        <p14:creationId xmlns:p14="http://schemas.microsoft.com/office/powerpoint/2010/main" val="3885046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42"/>
          <p:cNvSpPr txBox="1">
            <a:spLocks noGrp="1"/>
          </p:cNvSpPr>
          <p:nvPr>
            <p:ph type="ctrTitle"/>
          </p:nvPr>
        </p:nvSpPr>
        <p:spPr>
          <a:xfrm>
            <a:off x="1850525" y="1035034"/>
            <a:ext cx="5442900" cy="13272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sz="2000" dirty="0"/>
              <a:t>Prédire la demande en électricité de l’année suivante à partir de la consommation mensuelle enregistrée les années précédentes pour :</a:t>
            </a:r>
            <a:endParaRPr sz="2000" dirty="0"/>
          </a:p>
        </p:txBody>
      </p:sp>
      <p:cxnSp>
        <p:nvCxnSpPr>
          <p:cNvPr id="8" name="Google Shape;2016;p58">
            <a:extLst>
              <a:ext uri="{FF2B5EF4-FFF2-40B4-BE49-F238E27FC236}">
                <a16:creationId xmlns:a16="http://schemas.microsoft.com/office/drawing/2014/main" id="{E8560AF3-0DD9-45B5-9546-A1AF49066D25}"/>
              </a:ext>
            </a:extLst>
          </p:cNvPr>
          <p:cNvCxnSpPr>
            <a:cxnSpLocks/>
          </p:cNvCxnSpPr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9" name="Google Shape;292;p51">
            <a:extLst>
              <a:ext uri="{FF2B5EF4-FFF2-40B4-BE49-F238E27FC236}">
                <a16:creationId xmlns:a16="http://schemas.microsoft.com/office/drawing/2014/main" id="{706B9069-9571-4868-8A26-A06A50D88FCD}"/>
              </a:ext>
            </a:extLst>
          </p:cNvPr>
          <p:cNvSpPr txBox="1">
            <a:spLocks/>
          </p:cNvSpPr>
          <p:nvPr/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 ExtraBold"/>
              <a:buNone/>
              <a:defRPr sz="3000" b="1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/>
            <a:r>
              <a:rPr lang="fr-FR" sz="2400" dirty="0">
                <a:solidFill>
                  <a:schemeClr val="tx2"/>
                </a:solidFill>
              </a:rPr>
              <a:t>Objectif</a:t>
            </a:r>
          </a:p>
        </p:txBody>
      </p:sp>
      <p:sp>
        <p:nvSpPr>
          <p:cNvPr id="5" name="Google Shape;201;p42">
            <a:extLst>
              <a:ext uri="{FF2B5EF4-FFF2-40B4-BE49-F238E27FC236}">
                <a16:creationId xmlns:a16="http://schemas.microsoft.com/office/drawing/2014/main" id="{FCFFD305-F9BE-42BB-9F74-3F6E93243855}"/>
              </a:ext>
            </a:extLst>
          </p:cNvPr>
          <p:cNvSpPr txBox="1">
            <a:spLocks/>
          </p:cNvSpPr>
          <p:nvPr/>
        </p:nvSpPr>
        <p:spPr>
          <a:xfrm>
            <a:off x="2128838" y="2443576"/>
            <a:ext cx="4886276" cy="663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 ExtraBold"/>
              <a:buNone/>
              <a:defRPr sz="3000" b="1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/>
            <a:r>
              <a:rPr lang="fr-FR" sz="1800" dirty="0">
                <a:latin typeface="Montserrat" panose="00000500000000000000" pitchFamily="50" charset="0"/>
              </a:rPr>
              <a:t>- optimiser la rentabilité</a:t>
            </a:r>
          </a:p>
          <a:p>
            <a:pPr algn="l"/>
            <a:r>
              <a:rPr lang="fr-FR" sz="1800" dirty="0">
                <a:latin typeface="Montserrat" panose="00000500000000000000" pitchFamily="50" charset="0"/>
              </a:rPr>
              <a:t>- diminuer les frais de fonctionnement</a:t>
            </a:r>
          </a:p>
        </p:txBody>
      </p:sp>
    </p:spTree>
    <p:extLst>
      <p:ext uri="{BB962C8B-B14F-4D97-AF65-F5344CB8AC3E}">
        <p14:creationId xmlns:p14="http://schemas.microsoft.com/office/powerpoint/2010/main" val="271801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9" name="Google Shape;2179;p69"/>
          <p:cNvSpPr txBox="1">
            <a:spLocks noGrp="1"/>
          </p:cNvSpPr>
          <p:nvPr>
            <p:ph type="title"/>
          </p:nvPr>
        </p:nvSpPr>
        <p:spPr>
          <a:xfrm>
            <a:off x="938499" y="445025"/>
            <a:ext cx="3633501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Sources et choix </a:t>
            </a:r>
            <a:br>
              <a:rPr lang="fr-FR" dirty="0"/>
            </a:br>
            <a:r>
              <a:rPr lang="fr-FR" dirty="0"/>
              <a:t>des données </a:t>
            </a:r>
            <a:endParaRPr dirty="0"/>
          </a:p>
        </p:txBody>
      </p:sp>
      <p:cxnSp>
        <p:nvCxnSpPr>
          <p:cNvPr id="2181" name="Google Shape;2181;p69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5" name="Image 4">
            <a:extLst>
              <a:ext uri="{FF2B5EF4-FFF2-40B4-BE49-F238E27FC236}">
                <a16:creationId xmlns:a16="http://schemas.microsoft.com/office/drawing/2014/main" id="{C5C91DDC-F89F-415A-BB1B-01FCB58745F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</a:blip>
          <a:srcRect/>
          <a:stretch/>
        </p:blipFill>
        <p:spPr>
          <a:xfrm>
            <a:off x="5001030" y="1228732"/>
            <a:ext cx="3526186" cy="320317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Google Shape;9565;p76">
                <a:extLst>
                  <a:ext uri="{FF2B5EF4-FFF2-40B4-BE49-F238E27FC236}">
                    <a16:creationId xmlns:a16="http://schemas.microsoft.com/office/drawing/2014/main" id="{58116654-D729-4077-8835-0BAFA9FE2D9B}"/>
                  </a:ext>
                </a:extLst>
              </p:cNvPr>
              <p:cNvSpPr/>
              <p:nvPr/>
            </p:nvSpPr>
            <p:spPr>
              <a:xfrm>
                <a:off x="938500" y="1231934"/>
                <a:ext cx="4062530" cy="3197188"/>
              </a:xfrm>
              <a:prstGeom prst="flowChartAlternateProcess">
                <a:avLst/>
              </a:prstGeom>
              <a:noFill/>
              <a:ln w="28575" cap="flat" cmpd="sng">
                <a:noFill/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buNone/>
                </a:pPr>
                <a:r>
                  <a:rPr lang="fr-FR" sz="1600" b="1" dirty="0">
                    <a:solidFill>
                      <a:schemeClr val="bg1"/>
                    </a:solidFill>
                    <a:latin typeface="Montserrat ExtraBold" panose="00000900000000000000" pitchFamily="50" charset="0"/>
                  </a:rPr>
                  <a:t>Consommation nationale</a:t>
                </a:r>
              </a:p>
              <a:p>
                <a:pPr lvl="0" rtl="0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fr-FR" b="1" dirty="0">
                    <a:solidFill>
                      <a:schemeClr val="bg1"/>
                    </a:solidFill>
                    <a:latin typeface="Montserrat" panose="00000500000000000000" pitchFamily="50" charset="0"/>
                  </a:rPr>
                  <a:t>- Réseau de transport d’électricité (RTE France)</a:t>
                </a:r>
              </a:p>
              <a:p>
                <a:pPr lvl="0" rtl="0">
                  <a:spcBef>
                    <a:spcPts val="0"/>
                  </a:spcBef>
                </a:pPr>
                <a:r>
                  <a:rPr lang="fr-FR" sz="1600" b="1" dirty="0">
                    <a:solidFill>
                      <a:schemeClr val="bg1"/>
                    </a:solidFill>
                    <a:latin typeface="Montserrat ExtraBold" panose="00000900000000000000" pitchFamily="50" charset="0"/>
                  </a:rPr>
                  <a:t>Degré Jour Unifié</a:t>
                </a:r>
              </a:p>
              <a:p>
                <a:pPr lvl="0" rtl="0">
                  <a:spcBef>
                    <a:spcPts val="0"/>
                  </a:spcBef>
                  <a:spcAft>
                    <a:spcPts val="600"/>
                  </a:spcAft>
                </a:pPr>
                <a:r>
                  <a:rPr lang="fr-FR" b="1" dirty="0">
                    <a:solidFill>
                      <a:schemeClr val="bg1"/>
                    </a:solidFill>
                    <a:latin typeface="Montserrat" panose="00000500000000000000" pitchFamily="50" charset="0"/>
                  </a:rPr>
                  <a:t>- Simulateur de CEGIBAT, centre d’expertise de Gaz Réseau Distribution France (GRDF)</a:t>
                </a:r>
              </a:p>
              <a:p>
                <a:pPr marL="285750" indent="-285750">
                  <a:buClr>
                    <a:schemeClr val="bg1"/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FR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e>
                      <m:sub>
                        <m:r>
                          <a:rPr lang="fr-FR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𝒓𝒆𝒇</m:t>
                        </m:r>
                      </m:sub>
                    </m:sSub>
                    <m:r>
                      <a:rPr lang="fr-FR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𝟏𝟖</m:t>
                    </m:r>
                    <m:r>
                      <a:rPr lang="fr-FR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°</m:t>
                    </m:r>
                    <m:r>
                      <a:rPr lang="fr-FR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𝑪</m:t>
                    </m:r>
                  </m:oMath>
                </a14:m>
                <a:endParaRPr lang="fr-FR" b="1" dirty="0">
                  <a:solidFill>
                    <a:schemeClr val="bg1"/>
                  </a:solidFill>
                  <a:latin typeface="Montserrat" panose="00000500000000000000" pitchFamily="50" charset="0"/>
                </a:endParaRPr>
              </a:p>
              <a:p>
                <a:pPr marL="285750" indent="-285750">
                  <a:buClr>
                    <a:schemeClr val="bg1"/>
                  </a:buClr>
                  <a:buFont typeface="Arial" panose="020B0604020202020204" pitchFamily="34" charset="0"/>
                  <a:buChar char="•"/>
                </a:pPr>
                <a:r>
                  <a:rPr lang="fr-FR" b="1" dirty="0">
                    <a:solidFill>
                      <a:schemeClr val="bg1"/>
                    </a:solidFill>
                    <a:latin typeface="Montserrat" panose="00000500000000000000" pitchFamily="50" charset="0"/>
                  </a:rPr>
                  <a:t>mode « Chauffage »</a:t>
                </a:r>
              </a:p>
              <a:p>
                <a:pPr marL="285750" indent="-285750">
                  <a:spcAft>
                    <a:spcPts val="600"/>
                  </a:spcAft>
                  <a:buClr>
                    <a:schemeClr val="bg1"/>
                  </a:buClr>
                  <a:buFont typeface="Arial" panose="020B0604020202020204" pitchFamily="34" charset="0"/>
                  <a:buChar char="•"/>
                </a:pPr>
                <a:r>
                  <a:rPr lang="fr-FR" b="1" dirty="0">
                    <a:solidFill>
                      <a:schemeClr val="bg1"/>
                    </a:solidFill>
                    <a:latin typeface="Montserrat" panose="00000500000000000000" pitchFamily="50" charset="0"/>
                  </a:rPr>
                  <a:t>méthode « Météo »</a:t>
                </a:r>
              </a:p>
              <a:p>
                <a:pPr lvl="0" rtl="0">
                  <a:spcBef>
                    <a:spcPts val="0"/>
                  </a:spcBef>
                  <a:spcAft>
                    <a:spcPts val="600"/>
                  </a:spcAft>
                </a:pPr>
                <a:r>
                  <a:rPr lang="fr-FR" b="1" dirty="0">
                    <a:solidFill>
                      <a:schemeClr val="bg1"/>
                    </a:solidFill>
                    <a:latin typeface="Montserrat" panose="00000500000000000000" pitchFamily="50" charset="0"/>
                    <a:sym typeface="Wingdings" panose="05000000000000000000" pitchFamily="2" charset="2"/>
                  </a:rPr>
                  <a:t> 3 stations météo sur toute la France</a:t>
                </a:r>
                <a:endParaRPr lang="fr-FR" b="1" dirty="0">
                  <a:solidFill>
                    <a:schemeClr val="bg1"/>
                  </a:solidFill>
                  <a:latin typeface="Montserrat" panose="00000500000000000000" pitchFamily="50" charset="0"/>
                </a:endParaRPr>
              </a:p>
            </p:txBody>
          </p:sp>
        </mc:Choice>
        <mc:Fallback xmlns="">
          <p:sp>
            <p:nvSpPr>
              <p:cNvPr id="13" name="Google Shape;9565;p76">
                <a:extLst>
                  <a:ext uri="{FF2B5EF4-FFF2-40B4-BE49-F238E27FC236}">
                    <a16:creationId xmlns:a16="http://schemas.microsoft.com/office/drawing/2014/main" id="{58116654-D729-4077-8835-0BAFA9FE2D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500" y="1231934"/>
                <a:ext cx="4062530" cy="3197188"/>
              </a:xfrm>
              <a:prstGeom prst="flowChartAlternateProcess">
                <a:avLst/>
              </a:prstGeom>
              <a:blipFill>
                <a:blip r:embed="rId4"/>
                <a:stretch>
                  <a:fillRect b="-3238"/>
                </a:stretch>
              </a:blipFill>
              <a:ln w="28575" cap="flat" cmpd="sng">
                <a:noFill/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e 7">
            <a:extLst>
              <a:ext uri="{FF2B5EF4-FFF2-40B4-BE49-F238E27FC236}">
                <a16:creationId xmlns:a16="http://schemas.microsoft.com/office/drawing/2014/main" id="{90E14B8D-4B1C-4E48-A6F5-91E846B68B0B}"/>
              </a:ext>
            </a:extLst>
          </p:cNvPr>
          <p:cNvGrpSpPr/>
          <p:nvPr/>
        </p:nvGrpSpPr>
        <p:grpSpPr>
          <a:xfrm>
            <a:off x="7300912" y="2343151"/>
            <a:ext cx="1372006" cy="328612"/>
            <a:chOff x="7300912" y="2278855"/>
            <a:chExt cx="1372006" cy="328612"/>
          </a:xfrm>
        </p:grpSpPr>
        <p:pic>
          <p:nvPicPr>
            <p:cNvPr id="3" name="Graphique 2" descr="Repère avec un remplissage uni">
              <a:extLst>
                <a:ext uri="{FF2B5EF4-FFF2-40B4-BE49-F238E27FC236}">
                  <a16:creationId xmlns:a16="http://schemas.microsoft.com/office/drawing/2014/main" id="{DEE3433F-9551-4811-AF8C-D1E4857DAAA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300912" y="2278855"/>
              <a:ext cx="328612" cy="328612"/>
            </a:xfrm>
            <a:prstGeom prst="rect">
              <a:avLst/>
            </a:prstGeom>
          </p:spPr>
        </p:pic>
        <p:sp>
          <p:nvSpPr>
            <p:cNvPr id="4" name="ZoneTexte 3">
              <a:extLst>
                <a:ext uri="{FF2B5EF4-FFF2-40B4-BE49-F238E27FC236}">
                  <a16:creationId xmlns:a16="http://schemas.microsoft.com/office/drawing/2014/main" id="{4113F966-6965-44B8-8D13-7F77CB9BAE04}"/>
                </a:ext>
              </a:extLst>
            </p:cNvPr>
            <p:cNvSpPr txBox="1"/>
            <p:nvPr/>
          </p:nvSpPr>
          <p:spPr>
            <a:xfrm>
              <a:off x="7493794" y="2305212"/>
              <a:ext cx="117912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100" dirty="0">
                  <a:solidFill>
                    <a:schemeClr val="bg1"/>
                  </a:solidFill>
                  <a:latin typeface="Montserrat" panose="00000500000000000000" pitchFamily="50" charset="0"/>
                </a:rPr>
                <a:t>Dijon Longvic</a:t>
              </a:r>
            </a:p>
          </p:txBody>
        </p:sp>
      </p:grpSp>
      <p:grpSp>
        <p:nvGrpSpPr>
          <p:cNvPr id="6" name="Groupe 5">
            <a:extLst>
              <a:ext uri="{FF2B5EF4-FFF2-40B4-BE49-F238E27FC236}">
                <a16:creationId xmlns:a16="http://schemas.microsoft.com/office/drawing/2014/main" id="{B27BBDFB-7D4C-4180-8057-240A3811E823}"/>
              </a:ext>
            </a:extLst>
          </p:cNvPr>
          <p:cNvGrpSpPr/>
          <p:nvPr/>
        </p:nvGrpSpPr>
        <p:grpSpPr>
          <a:xfrm>
            <a:off x="7291388" y="3609976"/>
            <a:ext cx="876299" cy="328612"/>
            <a:chOff x="7291388" y="3545680"/>
            <a:chExt cx="876299" cy="328612"/>
          </a:xfrm>
        </p:grpSpPr>
        <p:pic>
          <p:nvPicPr>
            <p:cNvPr id="11" name="Graphique 10" descr="Repère avec un remplissage uni">
              <a:extLst>
                <a:ext uri="{FF2B5EF4-FFF2-40B4-BE49-F238E27FC236}">
                  <a16:creationId xmlns:a16="http://schemas.microsoft.com/office/drawing/2014/main" id="{3387D530-7CE1-47FE-ACA5-AA9F8B59BB3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839075" y="3545680"/>
              <a:ext cx="328612" cy="328612"/>
            </a:xfrm>
            <a:prstGeom prst="rect">
              <a:avLst/>
            </a:prstGeom>
          </p:spPr>
        </p:pic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2254921C-19C8-47E1-BE68-00357BE0F4C0}"/>
                </a:ext>
              </a:extLst>
            </p:cNvPr>
            <p:cNvSpPr txBox="1"/>
            <p:nvPr/>
          </p:nvSpPr>
          <p:spPr>
            <a:xfrm>
              <a:off x="7291388" y="3578030"/>
              <a:ext cx="80486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100" dirty="0">
                  <a:solidFill>
                    <a:schemeClr val="bg1"/>
                  </a:solidFill>
                  <a:latin typeface="Montserrat" panose="00000500000000000000" pitchFamily="50" charset="0"/>
                </a:rPr>
                <a:t>Cannes</a:t>
              </a:r>
            </a:p>
          </p:txBody>
        </p:sp>
      </p:grpSp>
      <p:grpSp>
        <p:nvGrpSpPr>
          <p:cNvPr id="9" name="Groupe 8">
            <a:extLst>
              <a:ext uri="{FF2B5EF4-FFF2-40B4-BE49-F238E27FC236}">
                <a16:creationId xmlns:a16="http://schemas.microsoft.com/office/drawing/2014/main" id="{BA780357-CBC8-4751-B270-CB69FA2AD59C}"/>
              </a:ext>
            </a:extLst>
          </p:cNvPr>
          <p:cNvGrpSpPr/>
          <p:nvPr/>
        </p:nvGrpSpPr>
        <p:grpSpPr>
          <a:xfrm>
            <a:off x="5795962" y="2731295"/>
            <a:ext cx="1347204" cy="328612"/>
            <a:chOff x="5795962" y="2666999"/>
            <a:chExt cx="1347204" cy="328612"/>
          </a:xfrm>
        </p:grpSpPr>
        <p:pic>
          <p:nvPicPr>
            <p:cNvPr id="10" name="Graphique 9" descr="Repère avec un remplissage uni">
              <a:extLst>
                <a:ext uri="{FF2B5EF4-FFF2-40B4-BE49-F238E27FC236}">
                  <a16:creationId xmlns:a16="http://schemas.microsoft.com/office/drawing/2014/main" id="{F0D4B5DA-3833-4DD4-AF92-84E8524D20D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795962" y="2666999"/>
              <a:ext cx="328612" cy="328612"/>
            </a:xfrm>
            <a:prstGeom prst="rect">
              <a:avLst/>
            </a:prstGeom>
          </p:spPr>
        </p:pic>
        <p:sp>
          <p:nvSpPr>
            <p:cNvPr id="16" name="ZoneTexte 15">
              <a:extLst>
                <a:ext uri="{FF2B5EF4-FFF2-40B4-BE49-F238E27FC236}">
                  <a16:creationId xmlns:a16="http://schemas.microsoft.com/office/drawing/2014/main" id="{4936F222-B762-4CBD-8439-4BEDD3D2E1A4}"/>
                </a:ext>
              </a:extLst>
            </p:cNvPr>
            <p:cNvSpPr txBox="1"/>
            <p:nvPr/>
          </p:nvSpPr>
          <p:spPr>
            <a:xfrm>
              <a:off x="5964042" y="2700500"/>
              <a:ext cx="117912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100" dirty="0">
                  <a:solidFill>
                    <a:schemeClr val="bg1"/>
                  </a:solidFill>
                  <a:latin typeface="Montserrat" panose="00000500000000000000" pitchFamily="50" charset="0"/>
                </a:rPr>
                <a:t>La Rochelle</a:t>
              </a:r>
            </a:p>
          </p:txBody>
        </p:sp>
      </p:grpSp>
      <p:sp>
        <p:nvSpPr>
          <p:cNvPr id="18" name="Google Shape;9565;p76">
            <a:extLst>
              <a:ext uri="{FF2B5EF4-FFF2-40B4-BE49-F238E27FC236}">
                <a16:creationId xmlns:a16="http://schemas.microsoft.com/office/drawing/2014/main" id="{0E6D5FA4-EF26-4909-B567-75039EBDEF18}"/>
              </a:ext>
            </a:extLst>
          </p:cNvPr>
          <p:cNvSpPr/>
          <p:nvPr/>
        </p:nvSpPr>
        <p:spPr>
          <a:xfrm>
            <a:off x="1410237" y="4521994"/>
            <a:ext cx="2961697" cy="388550"/>
          </a:xfrm>
          <a:prstGeom prst="flowChartAlternateProcess">
            <a:avLst/>
          </a:prstGeom>
          <a:noFill/>
          <a:ln w="2857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r>
              <a:rPr lang="fr-FR" b="1" dirty="0">
                <a:solidFill>
                  <a:schemeClr val="bg1"/>
                </a:solidFill>
                <a:latin typeface="Montserrat ExtraBold" panose="00000900000000000000" pitchFamily="50" charset="0"/>
              </a:rPr>
              <a:t>Données mensuelles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292;p51">
            <a:extLst>
              <a:ext uri="{FF2B5EF4-FFF2-40B4-BE49-F238E27FC236}">
                <a16:creationId xmlns:a16="http://schemas.microsoft.com/office/drawing/2014/main" id="{2A7CE965-D9CD-414B-8F5A-5A3B0686557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38500" y="432356"/>
            <a:ext cx="5850921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Visualisation des séries</a:t>
            </a:r>
            <a:br>
              <a:rPr lang="fr-FR" dirty="0"/>
            </a:br>
            <a:r>
              <a:rPr lang="fr-FR" dirty="0"/>
              <a:t>temporelles</a:t>
            </a:r>
            <a:endParaRPr dirty="0"/>
          </a:p>
        </p:txBody>
      </p:sp>
      <p:cxnSp>
        <p:nvCxnSpPr>
          <p:cNvPr id="77" name="Google Shape;293;p51">
            <a:extLst>
              <a:ext uri="{FF2B5EF4-FFF2-40B4-BE49-F238E27FC236}">
                <a16:creationId xmlns:a16="http://schemas.microsoft.com/office/drawing/2014/main" id="{A6FBDB81-7AA2-45F5-A6A8-A0B4352F8FD0}"/>
              </a:ext>
            </a:extLst>
          </p:cNvPr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4" name="Image 3">
            <a:extLst>
              <a:ext uri="{FF2B5EF4-FFF2-40B4-BE49-F238E27FC236}">
                <a16:creationId xmlns:a16="http://schemas.microsoft.com/office/drawing/2014/main" id="{67568915-9A03-4219-B362-D0C3E92EA69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41010" y="1756420"/>
            <a:ext cx="4255029" cy="2528932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27AC9B8B-C14C-4B1C-A728-77D53FB146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5004" y="1756420"/>
            <a:ext cx="4147986" cy="2528933"/>
          </a:xfrm>
          <a:prstGeom prst="rect">
            <a:avLst/>
          </a:prstGeom>
        </p:spPr>
      </p:pic>
      <p:sp>
        <p:nvSpPr>
          <p:cNvPr id="15" name="Google Shape;9565;p76">
            <a:extLst>
              <a:ext uri="{FF2B5EF4-FFF2-40B4-BE49-F238E27FC236}">
                <a16:creationId xmlns:a16="http://schemas.microsoft.com/office/drawing/2014/main" id="{37C0D206-5AD9-4C7F-BAA0-F9B749DDC8EA}"/>
              </a:ext>
            </a:extLst>
          </p:cNvPr>
          <p:cNvSpPr/>
          <p:nvPr/>
        </p:nvSpPr>
        <p:spPr>
          <a:xfrm>
            <a:off x="824184" y="1313307"/>
            <a:ext cx="3426346" cy="443113"/>
          </a:xfrm>
          <a:prstGeom prst="flowChartAlternateProcess">
            <a:avLst/>
          </a:prstGeom>
          <a:noFill/>
          <a:ln w="2857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r>
              <a:rPr lang="fr-FR" sz="1600" b="1" dirty="0">
                <a:solidFill>
                  <a:schemeClr val="bg1"/>
                </a:solidFill>
                <a:latin typeface="Montserrat ExtraBold" panose="00000900000000000000" pitchFamily="50" charset="0"/>
              </a:rPr>
              <a:t>Consommation brute</a:t>
            </a:r>
            <a:endParaRPr lang="fr-FR" b="1" dirty="0">
              <a:solidFill>
                <a:schemeClr val="bg1"/>
              </a:solidFill>
              <a:latin typeface="Montserrat" panose="00000500000000000000" pitchFamily="50" charset="0"/>
            </a:endParaRPr>
          </a:p>
        </p:txBody>
      </p:sp>
      <p:sp>
        <p:nvSpPr>
          <p:cNvPr id="17" name="Google Shape;9565;p76">
            <a:extLst>
              <a:ext uri="{FF2B5EF4-FFF2-40B4-BE49-F238E27FC236}">
                <a16:creationId xmlns:a16="http://schemas.microsoft.com/office/drawing/2014/main" id="{91225CC2-AC3A-45EA-9A66-5D7C4770D763}"/>
              </a:ext>
            </a:extLst>
          </p:cNvPr>
          <p:cNvSpPr/>
          <p:nvPr/>
        </p:nvSpPr>
        <p:spPr>
          <a:xfrm>
            <a:off x="5253309" y="1313307"/>
            <a:ext cx="3426346" cy="443113"/>
          </a:xfrm>
          <a:prstGeom prst="flowChartAlternateProcess">
            <a:avLst/>
          </a:prstGeom>
          <a:noFill/>
          <a:ln w="2857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r>
              <a:rPr lang="fr-FR" sz="1600" b="1" dirty="0">
                <a:solidFill>
                  <a:schemeClr val="bg1"/>
                </a:solidFill>
                <a:latin typeface="Montserrat ExtraBold" panose="00000900000000000000" pitchFamily="50" charset="0"/>
              </a:rPr>
              <a:t>DJU  </a:t>
            </a:r>
            <a:endParaRPr lang="fr-FR" b="1" dirty="0">
              <a:solidFill>
                <a:schemeClr val="bg1"/>
              </a:solidFill>
              <a:latin typeface="Montserrat" panose="00000500000000000000" pitchFamily="50" charset="0"/>
            </a:endParaRPr>
          </a:p>
        </p:txBody>
      </p:sp>
      <p:sp>
        <p:nvSpPr>
          <p:cNvPr id="19" name="Google Shape;9565;p76">
            <a:extLst>
              <a:ext uri="{FF2B5EF4-FFF2-40B4-BE49-F238E27FC236}">
                <a16:creationId xmlns:a16="http://schemas.microsoft.com/office/drawing/2014/main" id="{63F6B3A3-9DD0-4E6D-9C40-36D132FEF4CE}"/>
              </a:ext>
            </a:extLst>
          </p:cNvPr>
          <p:cNvSpPr/>
          <p:nvPr/>
        </p:nvSpPr>
        <p:spPr>
          <a:xfrm>
            <a:off x="2642141" y="4429123"/>
            <a:ext cx="3859718" cy="388550"/>
          </a:xfrm>
          <a:prstGeom prst="flowChartAlternateProcess">
            <a:avLst/>
          </a:prstGeom>
          <a:noFill/>
          <a:ln w="2857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r>
              <a:rPr lang="fr-FR" b="1" dirty="0">
                <a:solidFill>
                  <a:schemeClr val="bg1"/>
                </a:solidFill>
                <a:latin typeface="Montserrat ExtraBold" panose="00000900000000000000" pitchFamily="50" charset="0"/>
              </a:rPr>
              <a:t>Plage de données = Intersection </a:t>
            </a:r>
          </a:p>
        </p:txBody>
      </p:sp>
    </p:spTree>
    <p:extLst>
      <p:ext uri="{BB962C8B-B14F-4D97-AF65-F5344CB8AC3E}">
        <p14:creationId xmlns:p14="http://schemas.microsoft.com/office/powerpoint/2010/main" val="3578261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/>
      <p:bldP spid="1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e 5">
            <a:extLst>
              <a:ext uri="{FF2B5EF4-FFF2-40B4-BE49-F238E27FC236}">
                <a16:creationId xmlns:a16="http://schemas.microsoft.com/office/drawing/2014/main" id="{C545A45B-F5E0-45BB-A2EE-60718A232530}"/>
              </a:ext>
            </a:extLst>
          </p:cNvPr>
          <p:cNvGrpSpPr/>
          <p:nvPr/>
        </p:nvGrpSpPr>
        <p:grpSpPr>
          <a:xfrm>
            <a:off x="904875" y="3168225"/>
            <a:ext cx="7660480" cy="1075447"/>
            <a:chOff x="1828800" y="1939500"/>
            <a:chExt cx="7660480" cy="1075447"/>
          </a:xfrm>
        </p:grpSpPr>
        <p:sp>
          <p:nvSpPr>
            <p:cNvPr id="9" name="Google Shape;206;p43">
              <a:extLst>
                <a:ext uri="{FF2B5EF4-FFF2-40B4-BE49-F238E27FC236}">
                  <a16:creationId xmlns:a16="http://schemas.microsoft.com/office/drawing/2014/main" id="{D01B06C8-486D-481A-A1EE-0447C4083C1D}"/>
                </a:ext>
              </a:extLst>
            </p:cNvPr>
            <p:cNvSpPr txBox="1">
              <a:spLocks/>
            </p:cNvSpPr>
            <p:nvPr/>
          </p:nvSpPr>
          <p:spPr>
            <a:xfrm>
              <a:off x="3419769" y="1939500"/>
              <a:ext cx="5743280" cy="59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600"/>
                <a:buFont typeface="Montserrat ExtraBold"/>
                <a:buNone/>
                <a:defRPr sz="3600" b="0" i="0" u="none" strike="noStrike" cap="none">
                  <a:solidFill>
                    <a:schemeClr val="lt1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600"/>
                <a:buFont typeface="Montserrat"/>
                <a:buNone/>
                <a:defRPr sz="36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600"/>
                <a:buFont typeface="Montserrat"/>
                <a:buNone/>
                <a:defRPr sz="36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600"/>
                <a:buFont typeface="Montserrat"/>
                <a:buNone/>
                <a:defRPr sz="36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600"/>
                <a:buFont typeface="Montserrat"/>
                <a:buNone/>
                <a:defRPr sz="36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600"/>
                <a:buFont typeface="Montserrat"/>
                <a:buNone/>
                <a:defRPr sz="36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600"/>
                <a:buFont typeface="Montserrat"/>
                <a:buNone/>
                <a:defRPr sz="36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600"/>
                <a:buFont typeface="Montserrat"/>
                <a:buNone/>
                <a:defRPr sz="36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600"/>
                <a:buFont typeface="Montserrat"/>
                <a:buNone/>
                <a:defRPr sz="36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9pPr>
            </a:lstStyle>
            <a:p>
              <a:r>
                <a:rPr lang="fr-FR" sz="3200" dirty="0"/>
                <a:t>Préparation des données</a:t>
              </a:r>
            </a:p>
          </p:txBody>
        </p:sp>
        <p:sp>
          <p:nvSpPr>
            <p:cNvPr id="11" name="Google Shape;207;p43">
              <a:extLst>
                <a:ext uri="{FF2B5EF4-FFF2-40B4-BE49-F238E27FC236}">
                  <a16:creationId xmlns:a16="http://schemas.microsoft.com/office/drawing/2014/main" id="{3FFB2988-DF01-4D95-B826-BE5EB9C47DB2}"/>
                </a:ext>
              </a:extLst>
            </p:cNvPr>
            <p:cNvSpPr txBox="1">
              <a:spLocks/>
            </p:cNvSpPr>
            <p:nvPr/>
          </p:nvSpPr>
          <p:spPr>
            <a:xfrm>
              <a:off x="1828800" y="2049250"/>
              <a:ext cx="1289470" cy="931500"/>
            </a:xfrm>
            <a:prstGeom prst="rect">
              <a:avLst/>
            </a:prstGeom>
            <a:noFill/>
            <a:ln>
              <a:noFill/>
            </a:ln>
            <a:effectLst>
              <a:outerShdw blurRad="114300" dist="28575" dir="636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6000"/>
                <a:buFont typeface="Montserrat ExtraBold"/>
                <a:buNone/>
                <a:defRPr sz="6000" b="0" i="0" u="none" strike="noStrike" cap="none">
                  <a:solidFill>
                    <a:schemeClr val="lt1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7200"/>
                <a:buFont typeface="Montserrat"/>
                <a:buNone/>
                <a:defRPr sz="72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7200"/>
                <a:buFont typeface="Montserrat"/>
                <a:buNone/>
                <a:defRPr sz="72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7200"/>
                <a:buFont typeface="Montserrat"/>
                <a:buNone/>
                <a:defRPr sz="72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7200"/>
                <a:buFont typeface="Montserrat"/>
                <a:buNone/>
                <a:defRPr sz="72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7200"/>
                <a:buFont typeface="Montserrat"/>
                <a:buNone/>
                <a:defRPr sz="72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7200"/>
                <a:buFont typeface="Montserrat"/>
                <a:buNone/>
                <a:defRPr sz="72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7200"/>
                <a:buFont typeface="Montserrat"/>
                <a:buNone/>
                <a:defRPr sz="72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7200"/>
                <a:buFont typeface="Montserrat"/>
                <a:buNone/>
                <a:defRPr sz="72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9pPr>
            </a:lstStyle>
            <a:p>
              <a:r>
                <a:rPr lang="en" dirty="0"/>
                <a:t>02</a:t>
              </a:r>
            </a:p>
          </p:txBody>
        </p:sp>
        <p:sp>
          <p:nvSpPr>
            <p:cNvPr id="12" name="Google Shape;208;p43">
              <a:extLst>
                <a:ext uri="{FF2B5EF4-FFF2-40B4-BE49-F238E27FC236}">
                  <a16:creationId xmlns:a16="http://schemas.microsoft.com/office/drawing/2014/main" id="{80169404-682B-46AE-926D-8029A98F3655}"/>
                </a:ext>
              </a:extLst>
            </p:cNvPr>
            <p:cNvSpPr txBox="1">
              <a:spLocks/>
            </p:cNvSpPr>
            <p:nvPr/>
          </p:nvSpPr>
          <p:spPr>
            <a:xfrm>
              <a:off x="3419769" y="2482400"/>
              <a:ext cx="6069511" cy="464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42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400"/>
                <a:buFont typeface="Montserrat"/>
                <a:buNone/>
                <a:defRPr sz="1400" b="0" i="0" u="none" strike="noStrike" cap="none">
                  <a:solidFill>
                    <a:schemeClr val="accen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  <a:lvl2pPr marL="914400" marR="0" lvl="1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400"/>
                <a:buFont typeface="Montserrat"/>
                <a:buNone/>
                <a:defRPr sz="1400" b="0" i="0" u="none" strike="noStrike" cap="none">
                  <a:solidFill>
                    <a:schemeClr val="accen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2pPr>
              <a:lvl3pPr marL="1371600" marR="0" lvl="2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400"/>
                <a:buFont typeface="Montserrat"/>
                <a:buNone/>
                <a:defRPr sz="1400" b="0" i="0" u="none" strike="noStrike" cap="none">
                  <a:solidFill>
                    <a:schemeClr val="accen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3pPr>
              <a:lvl4pPr marL="1828800" marR="0" lvl="3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400"/>
                <a:buFont typeface="Montserrat"/>
                <a:buNone/>
                <a:defRPr sz="1400" b="0" i="0" u="none" strike="noStrike" cap="none">
                  <a:solidFill>
                    <a:schemeClr val="accen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4pPr>
              <a:lvl5pPr marL="2286000" marR="0" lvl="4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400"/>
                <a:buFont typeface="Montserrat"/>
                <a:buNone/>
                <a:defRPr sz="1400" b="0" i="0" u="none" strike="noStrike" cap="none">
                  <a:solidFill>
                    <a:schemeClr val="accen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5pPr>
              <a:lvl6pPr marL="2743200" marR="0" lvl="5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400"/>
                <a:buFont typeface="Montserrat"/>
                <a:buNone/>
                <a:defRPr sz="1400" b="0" i="0" u="none" strike="noStrike" cap="none">
                  <a:solidFill>
                    <a:schemeClr val="accen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6pPr>
              <a:lvl7pPr marL="3200400" marR="0" lvl="6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400"/>
                <a:buFont typeface="Montserrat"/>
                <a:buNone/>
                <a:defRPr sz="1400" b="0" i="0" u="none" strike="noStrike" cap="none">
                  <a:solidFill>
                    <a:schemeClr val="accen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7pPr>
              <a:lvl8pPr marL="3657600" marR="0" lvl="7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400"/>
                <a:buFont typeface="Montserrat"/>
                <a:buNone/>
                <a:defRPr sz="1400" b="0" i="0" u="none" strike="noStrike" cap="none">
                  <a:solidFill>
                    <a:schemeClr val="accen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8pPr>
              <a:lvl9pPr marL="4114800" marR="0" lvl="8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400"/>
                <a:buFont typeface="Montserrat"/>
                <a:buNone/>
                <a:defRPr sz="1400" b="0" i="0" u="none" strike="noStrike" cap="none">
                  <a:solidFill>
                    <a:schemeClr val="accen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9pPr>
            </a:lstStyle>
            <a:p>
              <a:pPr marL="0" indent="0"/>
              <a:r>
                <a:rPr lang="fr-FR" sz="1800" dirty="0"/>
                <a:t>Correction de l’effet température et décomposition</a:t>
              </a:r>
            </a:p>
          </p:txBody>
        </p:sp>
        <p:cxnSp>
          <p:nvCxnSpPr>
            <p:cNvPr id="13" name="Google Shape;209;p43">
              <a:extLst>
                <a:ext uri="{FF2B5EF4-FFF2-40B4-BE49-F238E27FC236}">
                  <a16:creationId xmlns:a16="http://schemas.microsoft.com/office/drawing/2014/main" id="{36B347E8-1CC9-423F-BEB2-F4A0D7066A39}"/>
                </a:ext>
              </a:extLst>
            </p:cNvPr>
            <p:cNvCxnSpPr>
              <a:cxnSpLocks/>
            </p:cNvCxnSpPr>
            <p:nvPr/>
          </p:nvCxnSpPr>
          <p:spPr>
            <a:xfrm>
              <a:off x="3267850" y="2015047"/>
              <a:ext cx="0" cy="9999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FFFFFF">
                  <a:alpha val="50000"/>
                </a:srgbClr>
              </a:outerShdw>
            </a:effectLst>
          </p:spPr>
        </p:cxn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51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56224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Correction de l’effet température</a:t>
            </a:r>
            <a:endParaRPr dirty="0"/>
          </a:p>
        </p:txBody>
      </p:sp>
      <p:cxnSp>
        <p:nvCxnSpPr>
          <p:cNvPr id="293" name="Google Shape;293;p51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au 3">
                <a:extLst>
                  <a:ext uri="{FF2B5EF4-FFF2-40B4-BE49-F238E27FC236}">
                    <a16:creationId xmlns:a16="http://schemas.microsoft.com/office/drawing/2014/main" id="{D389BAA0-BC0B-42F3-BBC1-BC411062546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62017513"/>
                  </p:ext>
                </p:extLst>
              </p:nvPr>
            </p:nvGraphicFramePr>
            <p:xfrm>
              <a:off x="972000" y="1289842"/>
              <a:ext cx="6840000" cy="1259206"/>
            </p:xfrm>
            <a:graphic>
              <a:graphicData uri="http://schemas.openxmlformats.org/drawingml/2006/table">
                <a:tbl>
                  <a:tblPr firstRow="1" bandRow="1">
                    <a:tableStyleId>{FAEDF8A7-AB62-460D-897A-7BCB2BE43AE5}</a:tableStyleId>
                  </a:tblPr>
                  <a:tblGrid>
                    <a:gridCol w="2160000">
                      <a:extLst>
                        <a:ext uri="{9D8B030D-6E8A-4147-A177-3AD203B41FA5}">
                          <a16:colId xmlns:a16="http://schemas.microsoft.com/office/drawing/2014/main" val="213988865"/>
                        </a:ext>
                      </a:extLst>
                    </a:gridCol>
                    <a:gridCol w="360000">
                      <a:extLst>
                        <a:ext uri="{9D8B030D-6E8A-4147-A177-3AD203B41FA5}">
                          <a16:colId xmlns:a16="http://schemas.microsoft.com/office/drawing/2014/main" val="3739852088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554130091"/>
                        </a:ext>
                      </a:extLst>
                    </a:gridCol>
                    <a:gridCol w="360000">
                      <a:extLst>
                        <a:ext uri="{9D8B030D-6E8A-4147-A177-3AD203B41FA5}">
                          <a16:colId xmlns:a16="http://schemas.microsoft.com/office/drawing/2014/main" val="3818441407"/>
                        </a:ext>
                      </a:extLst>
                    </a:gridCol>
                    <a:gridCol w="1800000">
                      <a:extLst>
                        <a:ext uri="{9D8B030D-6E8A-4147-A177-3AD203B41FA5}">
                          <a16:colId xmlns:a16="http://schemas.microsoft.com/office/drawing/2014/main" val="438861702"/>
                        </a:ext>
                      </a:extLst>
                    </a:gridCol>
                  </a:tblGrid>
                  <a:tr h="37020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fr-FR" sz="1400" b="1" dirty="0">
                              <a:solidFill>
                                <a:schemeClr val="bg1"/>
                              </a:solidFill>
                              <a:latin typeface="Montserrat ExtraBold" panose="00000900000000000000" pitchFamily="50" charset="0"/>
                            </a:rPr>
                            <a:t>Régression linéaire</a:t>
                          </a:r>
                          <a:endParaRPr lang="fr-FR" b="1" dirty="0">
                            <a:solidFill>
                              <a:schemeClr val="bg1"/>
                            </a:solidFill>
                            <a:latin typeface="Montserrat" panose="00000500000000000000" pitchFamily="50" charset="0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FR" dirty="0">
                            <a:solidFill>
                              <a:schemeClr val="bg1"/>
                            </a:solidFill>
                            <a:latin typeface="Montserrat" panose="00000500000000000000" pitchFamily="50" charset="0"/>
                          </a:endParaRPr>
                        </a:p>
                      </a:txBody>
                      <a:tcPr anchor="ctr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FR" dirty="0">
                            <a:solidFill>
                              <a:schemeClr val="bg1"/>
                            </a:solidFill>
                            <a:latin typeface="Montserrat" panose="00000500000000000000" pitchFamily="50" charset="0"/>
                          </a:endParaRPr>
                        </a:p>
                      </a:txBody>
                      <a:tcPr anchor="ctr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FR" dirty="0">
                            <a:solidFill>
                              <a:schemeClr val="bg1"/>
                            </a:solidFill>
                            <a:latin typeface="Montserrat" panose="00000500000000000000" pitchFamily="50" charset="0"/>
                          </a:endParaRPr>
                        </a:p>
                      </a:txBody>
                      <a:tcPr anchor="ctr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FR" dirty="0">
                            <a:solidFill>
                              <a:schemeClr val="bg1"/>
                            </a:solidFill>
                            <a:latin typeface="Montserrat" panose="00000500000000000000" pitchFamily="50" charset="0"/>
                          </a:endParaRPr>
                        </a:p>
                      </a:txBody>
                      <a:tcPr anchor="ctr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838392732"/>
                      </a:ext>
                    </a:extLst>
                  </a:tr>
                  <a:tr h="37020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>
                              <a:solidFill>
                                <a:schemeClr val="bg1"/>
                              </a:solidFill>
                              <a:latin typeface="Montserrat" panose="00000500000000000000" pitchFamily="50" charset="0"/>
                            </a:rPr>
                            <a:t>Consommation brute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>
                              <a:solidFill>
                                <a:schemeClr val="bg1"/>
                              </a:solidFill>
                              <a:latin typeface="Montserrat" panose="00000500000000000000" pitchFamily="50" charset="0"/>
                            </a:rPr>
                            <a:t>=</a:t>
                          </a:r>
                        </a:p>
                      </a:txBody>
                      <a:tcPr anchor="ctr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>
                              <a:solidFill>
                                <a:schemeClr val="bg1"/>
                              </a:solidFill>
                              <a:latin typeface="Montserrat" panose="00000500000000000000" pitchFamily="50" charset="0"/>
                            </a:rPr>
                            <a:t>Consommation due à l’effet température</a:t>
                          </a:r>
                        </a:p>
                      </a:txBody>
                      <a:tcPr anchor="ctr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>
                              <a:solidFill>
                                <a:schemeClr val="bg1"/>
                              </a:solidFill>
                              <a:latin typeface="Montserrat" panose="00000500000000000000" pitchFamily="50" charset="0"/>
                            </a:rPr>
                            <a:t>+</a:t>
                          </a:r>
                        </a:p>
                      </a:txBody>
                      <a:tcPr anchor="ctr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>
                              <a:solidFill>
                                <a:schemeClr val="bg1"/>
                              </a:solidFill>
                              <a:latin typeface="Montserrat" panose="00000500000000000000" pitchFamily="50" charset="0"/>
                            </a:rPr>
                            <a:t>Consommation corrigée</a:t>
                          </a:r>
                        </a:p>
                      </a:txBody>
                      <a:tcPr anchor="ctr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74700852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fr-FR" dirty="0">
                            <a:solidFill>
                              <a:schemeClr val="bg1"/>
                            </a:solidFill>
                            <a:latin typeface="Montserrat" panose="00000500000000000000" pitchFamily="50" charset="0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>
                              <a:solidFill>
                                <a:schemeClr val="bg1"/>
                              </a:solidFill>
                              <a:latin typeface="Montserrat" panose="00000500000000000000" pitchFamily="50" charset="0"/>
                            </a:rPr>
                            <a:t>=</a:t>
                          </a:r>
                        </a:p>
                      </a:txBody>
                      <a:tcPr anchor="ctr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fr-FR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fr-FR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oMath>
                            </m:oMathPara>
                          </a14:m>
                          <a:endParaRPr lang="fr-FR" dirty="0">
                            <a:solidFill>
                              <a:schemeClr val="bg1"/>
                            </a:solidFill>
                            <a:latin typeface="Montserrat" panose="00000500000000000000" pitchFamily="50" charset="0"/>
                          </a:endParaRPr>
                        </a:p>
                      </a:txBody>
                      <a:tcPr anchor="ctr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>
                              <a:solidFill>
                                <a:schemeClr val="bg1"/>
                              </a:solidFill>
                              <a:latin typeface="Montserrat" panose="00000500000000000000" pitchFamily="50" charset="0"/>
                            </a:rPr>
                            <a:t>+</a:t>
                          </a:r>
                        </a:p>
                      </a:txBody>
                      <a:tcPr anchor="ctr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oMath>
                            </m:oMathPara>
                          </a14:m>
                          <a:endParaRPr lang="fr-FR" dirty="0">
                            <a:solidFill>
                              <a:schemeClr val="bg1"/>
                            </a:solidFill>
                            <a:latin typeface="Montserrat" panose="00000500000000000000" pitchFamily="50" charset="0"/>
                          </a:endParaRPr>
                        </a:p>
                      </a:txBody>
                      <a:tcPr anchor="ctr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90905993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au 3">
                <a:extLst>
                  <a:ext uri="{FF2B5EF4-FFF2-40B4-BE49-F238E27FC236}">
                    <a16:creationId xmlns:a16="http://schemas.microsoft.com/office/drawing/2014/main" id="{D389BAA0-BC0B-42F3-BBC1-BC411062546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62017513"/>
                  </p:ext>
                </p:extLst>
              </p:nvPr>
            </p:nvGraphicFramePr>
            <p:xfrm>
              <a:off x="972000" y="1289842"/>
              <a:ext cx="6840000" cy="1259206"/>
            </p:xfrm>
            <a:graphic>
              <a:graphicData uri="http://schemas.openxmlformats.org/drawingml/2006/table">
                <a:tbl>
                  <a:tblPr firstRow="1" bandRow="1">
                    <a:tableStyleId>{FAEDF8A7-AB62-460D-897A-7BCB2BE43AE5}</a:tableStyleId>
                  </a:tblPr>
                  <a:tblGrid>
                    <a:gridCol w="2160000">
                      <a:extLst>
                        <a:ext uri="{9D8B030D-6E8A-4147-A177-3AD203B41FA5}">
                          <a16:colId xmlns:a16="http://schemas.microsoft.com/office/drawing/2014/main" val="213988865"/>
                        </a:ext>
                      </a:extLst>
                    </a:gridCol>
                    <a:gridCol w="360000">
                      <a:extLst>
                        <a:ext uri="{9D8B030D-6E8A-4147-A177-3AD203B41FA5}">
                          <a16:colId xmlns:a16="http://schemas.microsoft.com/office/drawing/2014/main" val="3739852088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554130091"/>
                        </a:ext>
                      </a:extLst>
                    </a:gridCol>
                    <a:gridCol w="360000">
                      <a:extLst>
                        <a:ext uri="{9D8B030D-6E8A-4147-A177-3AD203B41FA5}">
                          <a16:colId xmlns:a16="http://schemas.microsoft.com/office/drawing/2014/main" val="3818441407"/>
                        </a:ext>
                      </a:extLst>
                    </a:gridCol>
                    <a:gridCol w="1800000">
                      <a:extLst>
                        <a:ext uri="{9D8B030D-6E8A-4147-A177-3AD203B41FA5}">
                          <a16:colId xmlns:a16="http://schemas.microsoft.com/office/drawing/2014/main" val="438861702"/>
                        </a:ext>
                      </a:extLst>
                    </a:gridCol>
                  </a:tblGrid>
                  <a:tr h="37020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fr-FR" sz="1400" b="1" dirty="0">
                              <a:solidFill>
                                <a:schemeClr val="bg1"/>
                              </a:solidFill>
                              <a:latin typeface="Montserrat ExtraBold" panose="00000900000000000000" pitchFamily="50" charset="0"/>
                            </a:rPr>
                            <a:t>Régression linéaire</a:t>
                          </a:r>
                          <a:endParaRPr lang="fr-FR" b="1" dirty="0">
                            <a:solidFill>
                              <a:schemeClr val="bg1"/>
                            </a:solidFill>
                            <a:latin typeface="Montserrat" panose="00000500000000000000" pitchFamily="50" charset="0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FR" dirty="0">
                            <a:solidFill>
                              <a:schemeClr val="bg1"/>
                            </a:solidFill>
                            <a:latin typeface="Montserrat" panose="00000500000000000000" pitchFamily="50" charset="0"/>
                          </a:endParaRPr>
                        </a:p>
                      </a:txBody>
                      <a:tcPr anchor="ctr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FR" dirty="0">
                            <a:solidFill>
                              <a:schemeClr val="bg1"/>
                            </a:solidFill>
                            <a:latin typeface="Montserrat" panose="00000500000000000000" pitchFamily="50" charset="0"/>
                          </a:endParaRPr>
                        </a:p>
                      </a:txBody>
                      <a:tcPr anchor="ctr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FR" dirty="0">
                            <a:solidFill>
                              <a:schemeClr val="bg1"/>
                            </a:solidFill>
                            <a:latin typeface="Montserrat" panose="00000500000000000000" pitchFamily="50" charset="0"/>
                          </a:endParaRPr>
                        </a:p>
                      </a:txBody>
                      <a:tcPr anchor="ctr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FR" dirty="0">
                            <a:solidFill>
                              <a:schemeClr val="bg1"/>
                            </a:solidFill>
                            <a:latin typeface="Montserrat" panose="00000500000000000000" pitchFamily="50" charset="0"/>
                          </a:endParaRPr>
                        </a:p>
                      </a:txBody>
                      <a:tcPr anchor="ctr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838392732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>
                              <a:solidFill>
                                <a:schemeClr val="bg1"/>
                              </a:solidFill>
                              <a:latin typeface="Montserrat" panose="00000500000000000000" pitchFamily="50" charset="0"/>
                            </a:rPr>
                            <a:t>Consommation brute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>
                              <a:solidFill>
                                <a:schemeClr val="bg1"/>
                              </a:solidFill>
                              <a:latin typeface="Montserrat" panose="00000500000000000000" pitchFamily="50" charset="0"/>
                            </a:rPr>
                            <a:t>=</a:t>
                          </a:r>
                        </a:p>
                      </a:txBody>
                      <a:tcPr anchor="ctr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>
                              <a:solidFill>
                                <a:schemeClr val="bg1"/>
                              </a:solidFill>
                              <a:latin typeface="Montserrat" panose="00000500000000000000" pitchFamily="50" charset="0"/>
                            </a:rPr>
                            <a:t>Consommation due à l’effet température</a:t>
                          </a:r>
                        </a:p>
                      </a:txBody>
                      <a:tcPr anchor="ctr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>
                              <a:solidFill>
                                <a:schemeClr val="bg1"/>
                              </a:solidFill>
                              <a:latin typeface="Montserrat" panose="00000500000000000000" pitchFamily="50" charset="0"/>
                            </a:rPr>
                            <a:t>+</a:t>
                          </a:r>
                        </a:p>
                      </a:txBody>
                      <a:tcPr anchor="ctr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>
                              <a:solidFill>
                                <a:schemeClr val="bg1"/>
                              </a:solidFill>
                              <a:latin typeface="Montserrat" panose="00000500000000000000" pitchFamily="50" charset="0"/>
                            </a:rPr>
                            <a:t>Consommation corrigée</a:t>
                          </a:r>
                        </a:p>
                      </a:txBody>
                      <a:tcPr anchor="ctr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74700852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240984" r="-216338" b="-65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>
                              <a:solidFill>
                                <a:schemeClr val="bg1"/>
                              </a:solidFill>
                              <a:latin typeface="Montserrat" panose="00000500000000000000" pitchFamily="50" charset="0"/>
                            </a:rPr>
                            <a:t>=</a:t>
                          </a:r>
                        </a:p>
                      </a:txBody>
                      <a:tcPr anchor="ctr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anchor="ctr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16949" t="-240984" r="-100282" b="-65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>
                              <a:solidFill>
                                <a:schemeClr val="bg1"/>
                              </a:solidFill>
                              <a:latin typeface="Montserrat" panose="00000500000000000000" pitchFamily="50" charset="0"/>
                            </a:rPr>
                            <a:t>+</a:t>
                          </a:r>
                        </a:p>
                      </a:txBody>
                      <a:tcPr anchor="ctr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anchor="ctr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79392" t="-240984" b="-655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09059930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10" name="Groupe 9">
            <a:extLst>
              <a:ext uri="{FF2B5EF4-FFF2-40B4-BE49-F238E27FC236}">
                <a16:creationId xmlns:a16="http://schemas.microsoft.com/office/drawing/2014/main" id="{8DB23786-752B-493A-B388-E8FE00B5940B}"/>
              </a:ext>
            </a:extLst>
          </p:cNvPr>
          <p:cNvGrpSpPr/>
          <p:nvPr/>
        </p:nvGrpSpPr>
        <p:grpSpPr>
          <a:xfrm>
            <a:off x="4536279" y="2293145"/>
            <a:ext cx="942982" cy="700683"/>
            <a:chOff x="4536279" y="2586038"/>
            <a:chExt cx="942982" cy="700683"/>
          </a:xfrm>
        </p:grpSpPr>
        <p:sp>
          <p:nvSpPr>
            <p:cNvPr id="4" name="Ellipse 3">
              <a:extLst>
                <a:ext uri="{FF2B5EF4-FFF2-40B4-BE49-F238E27FC236}">
                  <a16:creationId xmlns:a16="http://schemas.microsoft.com/office/drawing/2014/main" id="{1FC7C6D7-0A15-4FAB-8AD9-275CCDE01374}"/>
                </a:ext>
              </a:extLst>
            </p:cNvPr>
            <p:cNvSpPr/>
            <p:nvPr/>
          </p:nvSpPr>
          <p:spPr>
            <a:xfrm>
              <a:off x="4536279" y="2586038"/>
              <a:ext cx="180000" cy="18000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" name="ZoneTexte 4">
              <a:extLst>
                <a:ext uri="{FF2B5EF4-FFF2-40B4-BE49-F238E27FC236}">
                  <a16:creationId xmlns:a16="http://schemas.microsoft.com/office/drawing/2014/main" id="{F1EC815E-DC97-4358-85ED-89DE87EDA1E7}"/>
                </a:ext>
              </a:extLst>
            </p:cNvPr>
            <p:cNvSpPr txBox="1"/>
            <p:nvPr/>
          </p:nvSpPr>
          <p:spPr>
            <a:xfrm>
              <a:off x="4902021" y="2978944"/>
              <a:ext cx="5772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  <a:latin typeface="Montserrat" panose="00000500000000000000" pitchFamily="50" charset="0"/>
                </a:rPr>
                <a:t>DJU</a:t>
              </a:r>
            </a:p>
          </p:txBody>
        </p:sp>
        <p:cxnSp>
          <p:nvCxnSpPr>
            <p:cNvPr id="7" name="Connecteur droit avec flèche 6">
              <a:extLst>
                <a:ext uri="{FF2B5EF4-FFF2-40B4-BE49-F238E27FC236}">
                  <a16:creationId xmlns:a16="http://schemas.microsoft.com/office/drawing/2014/main" id="{430BD6F5-AA2E-4E7E-9E46-32F205DF917A}"/>
                </a:ext>
              </a:extLst>
            </p:cNvPr>
            <p:cNvCxnSpPr>
              <a:cxnSpLocks/>
              <a:stCxn id="5" idx="0"/>
              <a:endCxn id="4" idx="6"/>
            </p:cNvCxnSpPr>
            <p:nvPr/>
          </p:nvCxnSpPr>
          <p:spPr>
            <a:xfrm flipH="1" flipV="1">
              <a:off x="4716279" y="2676038"/>
              <a:ext cx="474362" cy="302906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9" name="Tableau 3">
                <a:extLst>
                  <a:ext uri="{FF2B5EF4-FFF2-40B4-BE49-F238E27FC236}">
                    <a16:creationId xmlns:a16="http://schemas.microsoft.com/office/drawing/2014/main" id="{74F6B3BA-E9AA-457C-97B6-819DADA37FA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39325817"/>
                  </p:ext>
                </p:extLst>
              </p:nvPr>
            </p:nvGraphicFramePr>
            <p:xfrm>
              <a:off x="972000" y="3397251"/>
              <a:ext cx="6840000" cy="741680"/>
            </p:xfrm>
            <a:graphic>
              <a:graphicData uri="http://schemas.openxmlformats.org/drawingml/2006/table">
                <a:tbl>
                  <a:tblPr firstRow="1" bandRow="1">
                    <a:tableStyleId>{FAEDF8A7-AB62-460D-897A-7BCB2BE43AE5}</a:tableStyleId>
                  </a:tblPr>
                  <a:tblGrid>
                    <a:gridCol w="2160000">
                      <a:extLst>
                        <a:ext uri="{9D8B030D-6E8A-4147-A177-3AD203B41FA5}">
                          <a16:colId xmlns:a16="http://schemas.microsoft.com/office/drawing/2014/main" val="213988865"/>
                        </a:ext>
                      </a:extLst>
                    </a:gridCol>
                    <a:gridCol w="360000">
                      <a:extLst>
                        <a:ext uri="{9D8B030D-6E8A-4147-A177-3AD203B41FA5}">
                          <a16:colId xmlns:a16="http://schemas.microsoft.com/office/drawing/2014/main" val="3739852088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554130091"/>
                        </a:ext>
                      </a:extLst>
                    </a:gridCol>
                    <a:gridCol w="360000">
                      <a:extLst>
                        <a:ext uri="{9D8B030D-6E8A-4147-A177-3AD203B41FA5}">
                          <a16:colId xmlns:a16="http://schemas.microsoft.com/office/drawing/2014/main" val="3818441407"/>
                        </a:ext>
                      </a:extLst>
                    </a:gridCol>
                    <a:gridCol w="1800000">
                      <a:extLst>
                        <a:ext uri="{9D8B030D-6E8A-4147-A177-3AD203B41FA5}">
                          <a16:colId xmlns:a16="http://schemas.microsoft.com/office/drawing/2014/main" val="4388617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fr-FR" sz="1400" b="1" dirty="0">
                              <a:solidFill>
                                <a:schemeClr val="bg1"/>
                              </a:solidFill>
                              <a:latin typeface="Montserrat ExtraBold" panose="00000900000000000000" pitchFamily="50" charset="0"/>
                            </a:rPr>
                            <a:t>Correction</a:t>
                          </a:r>
                          <a:endParaRPr lang="fr-FR" b="1" dirty="0">
                            <a:solidFill>
                              <a:schemeClr val="bg1"/>
                            </a:solidFill>
                            <a:latin typeface="Montserrat" panose="00000500000000000000" pitchFamily="50" charset="0"/>
                          </a:endParaRPr>
                        </a:p>
                      </a:txBody>
                      <a:tcPr anchor="ctr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FR" dirty="0">
                            <a:solidFill>
                              <a:schemeClr val="bg1"/>
                            </a:solidFill>
                            <a:latin typeface="Montserrat" panose="00000500000000000000" pitchFamily="50" charset="0"/>
                          </a:endParaRPr>
                        </a:p>
                      </a:txBody>
                      <a:tcPr anchor="ctr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FR" dirty="0">
                            <a:solidFill>
                              <a:schemeClr val="bg1"/>
                            </a:solidFill>
                            <a:latin typeface="Montserrat" panose="00000500000000000000" pitchFamily="50" charset="0"/>
                          </a:endParaRPr>
                        </a:p>
                      </a:txBody>
                      <a:tcPr anchor="ctr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FR" dirty="0">
                            <a:solidFill>
                              <a:schemeClr val="bg1"/>
                            </a:solidFill>
                            <a:latin typeface="Montserrat" panose="00000500000000000000" pitchFamily="50" charset="0"/>
                          </a:endParaRPr>
                        </a:p>
                      </a:txBody>
                      <a:tcPr anchor="ctr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FR" dirty="0">
                            <a:solidFill>
                              <a:schemeClr val="bg1"/>
                            </a:solidFill>
                            <a:latin typeface="Montserrat" panose="00000500000000000000" pitchFamily="50" charset="0"/>
                          </a:endParaRPr>
                        </a:p>
                      </a:txBody>
                      <a:tcPr anchor="ctr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3421891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oMath>
                            </m:oMathPara>
                          </a14:m>
                          <a:endParaRPr lang="fr-FR" dirty="0">
                            <a:solidFill>
                              <a:schemeClr val="bg1"/>
                            </a:solidFill>
                            <a:latin typeface="Montserrat" panose="00000500000000000000" pitchFamily="50" charset="0"/>
                          </a:endParaRPr>
                        </a:p>
                      </a:txBody>
                      <a:tcPr anchor="ctr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>
                              <a:solidFill>
                                <a:schemeClr val="bg1"/>
                              </a:solidFill>
                              <a:latin typeface="Montserrat" panose="00000500000000000000" pitchFamily="50" charset="0"/>
                            </a:rPr>
                            <a:t>=</a:t>
                          </a:r>
                        </a:p>
                      </a:txBody>
                      <a:tcPr anchor="ctr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fr-FR" dirty="0">
                            <a:solidFill>
                              <a:schemeClr val="bg1"/>
                            </a:solidFill>
                            <a:latin typeface="Montserrat" panose="00000500000000000000" pitchFamily="50" charset="0"/>
                          </a:endParaRPr>
                        </a:p>
                      </a:txBody>
                      <a:tcPr anchor="ctr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>
                              <a:solidFill>
                                <a:schemeClr val="bg1"/>
                              </a:solidFill>
                              <a:latin typeface="Montserrat" panose="00000500000000000000" pitchFamily="50" charset="0"/>
                            </a:rPr>
                            <a:t>-</a:t>
                          </a:r>
                        </a:p>
                      </a:txBody>
                      <a:tcPr anchor="ctr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fr-FR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fr-FR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oMath>
                            </m:oMathPara>
                          </a14:m>
                          <a:endParaRPr lang="fr-FR" dirty="0">
                            <a:solidFill>
                              <a:schemeClr val="bg1"/>
                            </a:solidFill>
                            <a:latin typeface="Montserrat" panose="00000500000000000000" pitchFamily="50" charset="0"/>
                          </a:endParaRPr>
                        </a:p>
                      </a:txBody>
                      <a:tcPr anchor="ctr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90905993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9" name="Tableau 3">
                <a:extLst>
                  <a:ext uri="{FF2B5EF4-FFF2-40B4-BE49-F238E27FC236}">
                    <a16:creationId xmlns:a16="http://schemas.microsoft.com/office/drawing/2014/main" id="{74F6B3BA-E9AA-457C-97B6-819DADA37FA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39325817"/>
                  </p:ext>
                </p:extLst>
              </p:nvPr>
            </p:nvGraphicFramePr>
            <p:xfrm>
              <a:off x="972000" y="3397251"/>
              <a:ext cx="6840000" cy="741680"/>
            </p:xfrm>
            <a:graphic>
              <a:graphicData uri="http://schemas.openxmlformats.org/drawingml/2006/table">
                <a:tbl>
                  <a:tblPr firstRow="1" bandRow="1">
                    <a:tableStyleId>{FAEDF8A7-AB62-460D-897A-7BCB2BE43AE5}</a:tableStyleId>
                  </a:tblPr>
                  <a:tblGrid>
                    <a:gridCol w="2160000">
                      <a:extLst>
                        <a:ext uri="{9D8B030D-6E8A-4147-A177-3AD203B41FA5}">
                          <a16:colId xmlns:a16="http://schemas.microsoft.com/office/drawing/2014/main" val="213988865"/>
                        </a:ext>
                      </a:extLst>
                    </a:gridCol>
                    <a:gridCol w="360000">
                      <a:extLst>
                        <a:ext uri="{9D8B030D-6E8A-4147-A177-3AD203B41FA5}">
                          <a16:colId xmlns:a16="http://schemas.microsoft.com/office/drawing/2014/main" val="3739852088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554130091"/>
                        </a:ext>
                      </a:extLst>
                    </a:gridCol>
                    <a:gridCol w="360000">
                      <a:extLst>
                        <a:ext uri="{9D8B030D-6E8A-4147-A177-3AD203B41FA5}">
                          <a16:colId xmlns:a16="http://schemas.microsoft.com/office/drawing/2014/main" val="3818441407"/>
                        </a:ext>
                      </a:extLst>
                    </a:gridCol>
                    <a:gridCol w="1800000">
                      <a:extLst>
                        <a:ext uri="{9D8B030D-6E8A-4147-A177-3AD203B41FA5}">
                          <a16:colId xmlns:a16="http://schemas.microsoft.com/office/drawing/2014/main" val="4388617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fr-FR" sz="1400" b="1" dirty="0">
                              <a:solidFill>
                                <a:schemeClr val="bg1"/>
                              </a:solidFill>
                              <a:latin typeface="Montserrat ExtraBold" panose="00000900000000000000" pitchFamily="50" charset="0"/>
                            </a:rPr>
                            <a:t>Correction</a:t>
                          </a:r>
                          <a:endParaRPr lang="fr-FR" b="1" dirty="0">
                            <a:solidFill>
                              <a:schemeClr val="bg1"/>
                            </a:solidFill>
                            <a:latin typeface="Montserrat" panose="00000500000000000000" pitchFamily="50" charset="0"/>
                          </a:endParaRPr>
                        </a:p>
                      </a:txBody>
                      <a:tcPr anchor="ctr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FR" dirty="0">
                            <a:solidFill>
                              <a:schemeClr val="bg1"/>
                            </a:solidFill>
                            <a:latin typeface="Montserrat" panose="00000500000000000000" pitchFamily="50" charset="0"/>
                          </a:endParaRPr>
                        </a:p>
                      </a:txBody>
                      <a:tcPr anchor="ctr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FR" dirty="0">
                            <a:solidFill>
                              <a:schemeClr val="bg1"/>
                            </a:solidFill>
                            <a:latin typeface="Montserrat" panose="00000500000000000000" pitchFamily="50" charset="0"/>
                          </a:endParaRPr>
                        </a:p>
                      </a:txBody>
                      <a:tcPr anchor="ctr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FR" dirty="0">
                            <a:solidFill>
                              <a:schemeClr val="bg1"/>
                            </a:solidFill>
                            <a:latin typeface="Montserrat" panose="00000500000000000000" pitchFamily="50" charset="0"/>
                          </a:endParaRPr>
                        </a:p>
                      </a:txBody>
                      <a:tcPr anchor="ctr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FR" dirty="0">
                            <a:solidFill>
                              <a:schemeClr val="bg1"/>
                            </a:solidFill>
                            <a:latin typeface="Montserrat" panose="00000500000000000000" pitchFamily="50" charset="0"/>
                          </a:endParaRPr>
                        </a:p>
                      </a:txBody>
                      <a:tcPr anchor="ctr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3421891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anchor="ctr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t="-100000" r="-216338" b="-81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>
                              <a:solidFill>
                                <a:schemeClr val="bg1"/>
                              </a:solidFill>
                              <a:latin typeface="Montserrat" panose="00000500000000000000" pitchFamily="50" charset="0"/>
                            </a:rPr>
                            <a:t>=</a:t>
                          </a:r>
                        </a:p>
                      </a:txBody>
                      <a:tcPr anchor="ctr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anchor="ctr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16949" t="-100000" r="-100282" b="-81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>
                              <a:solidFill>
                                <a:schemeClr val="bg1"/>
                              </a:solidFill>
                              <a:latin typeface="Montserrat" panose="00000500000000000000" pitchFamily="50" charset="0"/>
                            </a:rPr>
                            <a:t>-</a:t>
                          </a:r>
                        </a:p>
                      </a:txBody>
                      <a:tcPr anchor="ctr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anchor="ctr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79392" t="-100000" b="-819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09059930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2F3B8BB3-31F7-4269-9E20-44D087267354}"/>
              </a:ext>
            </a:extLst>
          </p:cNvPr>
          <p:cNvCxnSpPr>
            <a:cxnSpLocks/>
          </p:cNvCxnSpPr>
          <p:nvPr/>
        </p:nvCxnSpPr>
        <p:spPr>
          <a:xfrm>
            <a:off x="4392000" y="2762070"/>
            <a:ext cx="0" cy="636479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9292</TotalTime>
  <Words>860</Words>
  <Application>Microsoft Office PowerPoint</Application>
  <PresentationFormat>Affichage à l'écran (16:9)</PresentationFormat>
  <Paragraphs>164</Paragraphs>
  <Slides>33</Slides>
  <Notes>31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33</vt:i4>
      </vt:variant>
    </vt:vector>
  </HeadingPairs>
  <TitlesOfParts>
    <vt:vector size="41" baseType="lpstr">
      <vt:lpstr>Montserrat ExtraLight</vt:lpstr>
      <vt:lpstr>Arial</vt:lpstr>
      <vt:lpstr>Montserrat ExtraBold</vt:lpstr>
      <vt:lpstr>Wingdings</vt:lpstr>
      <vt:lpstr>Cambria Math</vt:lpstr>
      <vt:lpstr>Montserrat</vt:lpstr>
      <vt:lpstr>Montserrat Medium</vt:lpstr>
      <vt:lpstr>Futuristic Background by Slidesgo</vt:lpstr>
      <vt:lpstr>Parcours Data Analyst</vt:lpstr>
      <vt:lpstr>Présentation PowerPoint</vt:lpstr>
      <vt:lpstr>Présentation PowerPoint</vt:lpstr>
      <vt:lpstr>Présentation PowerPoint</vt:lpstr>
      <vt:lpstr>Prédire la demande en électricité de l’année suivante à partir de la consommation mensuelle enregistrée les années précédentes pour :</vt:lpstr>
      <vt:lpstr>Sources et choix  des données </vt:lpstr>
      <vt:lpstr>Visualisation des séries temporelles</vt:lpstr>
      <vt:lpstr>Présentation PowerPoint</vt:lpstr>
      <vt:lpstr>Correction de l’effet température</vt:lpstr>
      <vt:lpstr>Modèle de régression</vt:lpstr>
      <vt:lpstr>Application de la correction</vt:lpstr>
      <vt:lpstr>Décomposition de la série</vt:lpstr>
      <vt:lpstr>Série désaisonnalisée</vt:lpstr>
      <vt:lpstr>Présentation PowerPoint</vt:lpstr>
      <vt:lpstr>Principe du lissage exponentiel de Holt-Winters</vt:lpstr>
      <vt:lpstr>Création du modèle</vt:lpstr>
      <vt:lpstr>Validation a posteriori</vt:lpstr>
      <vt:lpstr>Présentation PowerPoint</vt:lpstr>
      <vt:lpstr>Principe du modèle (1/2)</vt:lpstr>
      <vt:lpstr>Principe du modèle (2/2)</vt:lpstr>
      <vt:lpstr>Stationnarisation de la série (1/3)</vt:lpstr>
      <vt:lpstr>Stationnarisation de la série (2/3)</vt:lpstr>
      <vt:lpstr>Stationnarisation de la série (3/3)</vt:lpstr>
      <vt:lpstr>Détermination des paramètres</vt:lpstr>
      <vt:lpstr>Modèle (0, 0, 1)×(0, 1, 1)_12</vt:lpstr>
      <vt:lpstr>Procédure Auto_ARIMA</vt:lpstr>
      <vt:lpstr>Normalité des résidus</vt:lpstr>
      <vt:lpstr>Validation a posteriori (1/2)</vt:lpstr>
      <vt:lpstr>Validation a posteriori (2/2)</vt:lpstr>
      <vt:lpstr>Comparaison des prédictions</vt:lpstr>
      <vt:lpstr>Conclusion et perspectives</vt:lpstr>
      <vt:lpstr>Présentation PowerPoint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FUTURISTIC</dc:title>
  <cp:lastModifiedBy>Benoit</cp:lastModifiedBy>
  <cp:revision>195</cp:revision>
  <dcterms:modified xsi:type="dcterms:W3CDTF">2021-11-17T13:50:54Z</dcterms:modified>
</cp:coreProperties>
</file>